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0" r:id="rId2"/>
    <p:sldMasterId id="2147483682" r:id="rId3"/>
  </p:sldMasterIdLst>
  <p:notesMasterIdLst>
    <p:notesMasterId r:id="rId31"/>
  </p:notesMasterIdLst>
  <p:sldIdLst>
    <p:sldId id="304" r:id="rId4"/>
    <p:sldId id="300" r:id="rId5"/>
    <p:sldId id="302" r:id="rId6"/>
    <p:sldId id="305" r:id="rId7"/>
    <p:sldId id="303" r:id="rId8"/>
    <p:sldId id="402" r:id="rId9"/>
    <p:sldId id="353" r:id="rId10"/>
    <p:sldId id="389" r:id="rId11"/>
    <p:sldId id="405" r:id="rId12"/>
    <p:sldId id="409" r:id="rId13"/>
    <p:sldId id="410" r:id="rId14"/>
    <p:sldId id="415" r:id="rId15"/>
    <p:sldId id="416" r:id="rId16"/>
    <p:sldId id="414" r:id="rId17"/>
    <p:sldId id="256" r:id="rId18"/>
    <p:sldId id="265" r:id="rId19"/>
    <p:sldId id="294" r:id="rId20"/>
    <p:sldId id="296" r:id="rId21"/>
    <p:sldId id="291" r:id="rId22"/>
    <p:sldId id="292" r:id="rId23"/>
    <p:sldId id="280" r:id="rId24"/>
    <p:sldId id="282" r:id="rId25"/>
    <p:sldId id="286" r:id="rId26"/>
    <p:sldId id="288" r:id="rId27"/>
    <p:sldId id="289" r:id="rId28"/>
    <p:sldId id="297" r:id="rId29"/>
    <p:sldId id="417" r:id="rId30"/>
  </p:sldIdLst>
  <p:sldSz cx="17338675" cy="9753600"/>
  <p:notesSz cx="6858000" cy="9144000"/>
  <p:defaultTextStyle>
    <a:defPPr>
      <a:defRPr lang="en-US"/>
    </a:defPPr>
    <a:lvl1pPr marL="0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650184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300368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1950552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2600736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3250921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3901105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4551289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5201473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4C8"/>
    <a:srgbClr val="FF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5698" autoAdjust="0"/>
  </p:normalViewPr>
  <p:slideViewPr>
    <p:cSldViewPr snapToGrid="0" showGuides="1">
      <p:cViewPr varScale="1">
        <p:scale>
          <a:sx n="48" d="100"/>
          <a:sy n="48" d="100"/>
        </p:scale>
        <p:origin x="720" y="66"/>
      </p:cViewPr>
      <p:guideLst>
        <p:guide orient="horz" pos="3072"/>
        <p:guide pos="5461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0C0C-85DF-417F-8238-DB0D15743621}" type="datetimeFigureOut">
              <a:rPr lang="en-GB" smtClean="0"/>
              <a:t>08/09/2021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0A48-EDB1-4AFE-B1B7-10CE2A41649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0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4FC29-AB13-4E32-BCFC-47D664BD4ADE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377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4FC29-AB13-4E32-BCFC-47D664BD4ADE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236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565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549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777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575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rpora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4F84-246C-4657-8172-1E2969D0F603}" type="datetime1">
              <a:rPr lang="en-GB" smtClean="0"/>
              <a:t>08/09/2021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‹nr.›</a:t>
            </a:fld>
            <a:endParaRPr lang="en-GB"/>
          </a:p>
        </p:txBody>
      </p:sp>
      <p:pic>
        <p:nvPicPr>
          <p:cNvPr id="6" name="Logo Large 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47" y="2283675"/>
            <a:ext cx="4800610" cy="41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3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1743240"/>
            <a:ext cx="7416000" cy="5769600"/>
          </a:xfrm>
        </p:spPr>
        <p:txBody>
          <a:bodyPr anchor="t" anchorCtr="0">
            <a:noAutofit/>
          </a:bodyPr>
          <a:lstStyle>
            <a:lvl1pPr algn="l">
              <a:lnSpc>
                <a:spcPts val="3500"/>
              </a:lnSpc>
              <a:defRPr sz="2500" u="none" cap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+mn-lt"/>
              </a:defRPr>
            </a:lvl1pPr>
          </a:lstStyle>
          <a:p>
            <a:r>
              <a:rPr lang="en-GB" noProof="0" dirty="0"/>
              <a:t>Click to add presenters </a:t>
            </a:r>
            <a:r>
              <a:rPr lang="en-GB" noProof="0"/>
              <a:t>contact data</a:t>
            </a:r>
            <a:endParaRPr lang="en-GB" noProof="0" dirty="0"/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1828800"/>
            <a:ext cx="15012000" cy="59997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9215999" y="3095999"/>
            <a:ext cx="7257600" cy="2176756"/>
          </a:xfrm>
        </p:spPr>
        <p:txBody>
          <a:bodyPr>
            <a:normAutofit/>
          </a:bodyPr>
          <a:lstStyle>
            <a:lvl1pPr>
              <a:lnSpc>
                <a:spcPts val="35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social media names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0"/>
            <a:ext cx="4179597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857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29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BE" alt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BE" alt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BCC3E6-E7F4-4765-BF0F-A3FDE9CCB3AC}" type="slidenum">
              <a:rPr lang="nl-BE" altLang="nl-B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BE" alt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37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097380-0239-467B-8DD4-FCD14345DE3B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265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291074" y="228600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nl-NL" noProof="0"/>
              <a:t>Klik om stijl te bewerken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283414" y="6874716"/>
            <a:ext cx="15191026" cy="583200"/>
          </a:xfrm>
        </p:spPr>
        <p:txBody>
          <a:bodyPr>
            <a:normAutofit/>
          </a:bodyPr>
          <a:lstStyle>
            <a:lvl1pPr marL="0" indent="0" algn="l">
              <a:lnSpc>
                <a:spcPts val="3600"/>
              </a:lnSpc>
              <a:buNone/>
              <a:defRPr sz="3000">
                <a:solidFill>
                  <a:schemeClr val="accent1"/>
                </a:solidFill>
              </a:defRPr>
            </a:lvl1pPr>
            <a:lvl2pPr marL="650184" indent="0" algn="ctr">
              <a:buNone/>
              <a:defRPr sz="2844"/>
            </a:lvl2pPr>
            <a:lvl3pPr marL="1300368" indent="0" algn="ctr">
              <a:buNone/>
              <a:defRPr sz="2560"/>
            </a:lvl3pPr>
            <a:lvl4pPr marL="1950552" indent="0" algn="ctr">
              <a:buNone/>
              <a:defRPr sz="2275"/>
            </a:lvl4pPr>
            <a:lvl5pPr marL="2600736" indent="0" algn="ctr">
              <a:buNone/>
              <a:defRPr sz="2275"/>
            </a:lvl5pPr>
            <a:lvl6pPr marL="3250921" indent="0" algn="ctr">
              <a:buNone/>
              <a:defRPr sz="2275"/>
            </a:lvl6pPr>
            <a:lvl7pPr marL="3901105" indent="0" algn="ctr">
              <a:buNone/>
              <a:defRPr sz="2275"/>
            </a:lvl7pPr>
            <a:lvl8pPr marL="4551289" indent="0" algn="ctr">
              <a:buNone/>
              <a:defRPr sz="2275"/>
            </a:lvl8pPr>
            <a:lvl9pPr marL="5201473" indent="0" algn="ctr">
              <a:buNone/>
              <a:defRPr sz="2275"/>
            </a:lvl9pPr>
          </a:lstStyle>
          <a:p>
            <a:r>
              <a:rPr lang="en-GB" noProof="0" dirty="0"/>
              <a:t>Click to add subtitle / presenter / date [</a:t>
            </a:r>
            <a:r>
              <a:rPr lang="en-GB" noProof="0" dirty="0" err="1"/>
              <a:t>dd</a:t>
            </a:r>
            <a:r>
              <a:rPr lang="en-GB" noProof="0" dirty="0"/>
              <a:t>-mm-</a:t>
            </a:r>
            <a:r>
              <a:rPr lang="en-GB" noProof="0" dirty="0" err="1"/>
              <a:t>yyyy</a:t>
            </a:r>
            <a:r>
              <a:rPr lang="en-GB" noProof="0" dirty="0"/>
              <a:t>]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6408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32004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1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57132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2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2296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3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07460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4</a:t>
            </a:r>
          </a:p>
        </p:txBody>
      </p:sp>
      <p:sp>
        <p:nvSpPr>
          <p:cNvPr id="16" name="Oranisation Placeholder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580530" y="395008"/>
            <a:ext cx="8294400" cy="540000"/>
          </a:xfrm>
        </p:spPr>
        <p:txBody>
          <a:bodyPr anchor="b" anchorCtr="0">
            <a:normAutofit/>
          </a:bodyPr>
          <a:lstStyle>
            <a:lvl1pPr>
              <a:lnSpc>
                <a:spcPts val="1700"/>
              </a:lnSpc>
              <a:defRPr sz="1400" b="1" i="0" u="sng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1700"/>
              </a:lnSpc>
              <a:buNone/>
              <a:defRPr sz="1400" cap="all" baseline="0">
                <a:solidFill>
                  <a:srgbClr val="1E64C8"/>
                </a:solidFill>
              </a:defRPr>
            </a:lvl2pPr>
          </a:lstStyle>
          <a:p>
            <a:pPr lvl="0"/>
            <a:r>
              <a:rPr lang="en-GB" noProof="0" dirty="0"/>
              <a:t>Click to edit organisation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0"/>
            <a:ext cx="4179597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1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16424275" cy="7898400"/>
          </a:xfrm>
          <a:prstGeom prst="rect">
            <a:avLst/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324612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GB" noProof="0" dirty="0"/>
              <a:t>Click to add chapter title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7344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9473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825" y="1194364"/>
            <a:ext cx="15699575" cy="6696000"/>
          </a:xfrm>
        </p:spPr>
        <p:txBody>
          <a:bodyPr/>
          <a:lstStyle>
            <a:lvl1pPr marL="536400" indent="-450000" defTabSz="457200">
              <a:lnSpc>
                <a:spcPct val="120000"/>
              </a:lnSpc>
              <a:buFont typeface="Arial" panose="020B0604020202020204" pitchFamily="34" charset="0"/>
              <a:buChar char="̶"/>
              <a:defRPr/>
            </a:lvl1pPr>
            <a:lvl2pPr marL="1170000" indent="-450000">
              <a:lnSpc>
                <a:spcPct val="120000"/>
              </a:lnSpc>
              <a:defRPr/>
            </a:lvl2pPr>
            <a:lvl3pPr marL="1756800" indent="-450000" defTabSz="457200">
              <a:lnSpc>
                <a:spcPct val="120000"/>
              </a:lnSpc>
              <a:defRPr/>
            </a:lvl3pPr>
            <a:lvl4pPr marL="2329200" indent="-550800" defTabSz="457200">
              <a:lnSpc>
                <a:spcPct val="120000"/>
              </a:lnSpc>
              <a:defRPr/>
            </a:lvl4pPr>
            <a:lvl5pPr marL="2962800" indent="-442800" defTabSz="457200">
              <a:lnSpc>
                <a:spcPct val="120000"/>
              </a:lnSpc>
              <a:buFont typeface="Arial" panose="020B0604020202020204" pitchFamily="34" charset="0"/>
              <a:buChar char="̶"/>
              <a:defRPr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CAF6-1686-4743-9124-83F33F1A0EA9}" type="datetime1">
              <a:rPr lang="en-GB" noProof="0" smtClean="0"/>
              <a:t>08/09/2021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81577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ADBF0-A618-4E69-83BB-0C41E08702AA}" type="datetime1">
              <a:rPr lang="en-GB" noProof="0" smtClean="0"/>
              <a:t>08/09/2021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0104438" y="1371918"/>
            <a:ext cx="6300000" cy="6498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5825" y="1194364"/>
            <a:ext cx="8442000" cy="6696000"/>
          </a:xfrm>
        </p:spPr>
        <p:txBody>
          <a:bodyPr/>
          <a:lstStyle>
            <a:lvl1pPr defTabSz="457200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457200">
              <a:lnSpc>
                <a:spcPct val="120000"/>
              </a:lnSpc>
              <a:defRPr/>
            </a:lvl3pPr>
            <a:lvl4pPr defTabSz="457200">
              <a:lnSpc>
                <a:spcPct val="120000"/>
              </a:lnSpc>
              <a:defRPr/>
            </a:lvl4pPr>
            <a:lvl5pPr defTabSz="457200">
              <a:lnSpc>
                <a:spcPct val="120000"/>
              </a:lnSpc>
              <a:defRPr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1488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3E58-CDC3-4782-B82C-4D381C795B98}" type="datetime1">
              <a:rPr lang="en-GB" noProof="0" smtClean="0"/>
              <a:t>08/09/2021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952038" y="1371600"/>
            <a:ext cx="15480000" cy="6501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74516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65D1-804F-429B-83CD-3EFA8410E123}" type="datetime1">
              <a:rPr lang="en-GB" smtClean="0"/>
              <a:t>08/09/2021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vering Background"/>
          <p:cNvSpPr/>
          <p:nvPr userDrawn="1"/>
        </p:nvSpPr>
        <p:spPr>
          <a:xfrm>
            <a:off x="-1" y="0"/>
            <a:ext cx="17337600" cy="9753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17337600" cy="9753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94941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extbox ov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914400" y="0"/>
            <a:ext cx="16424275" cy="7920000"/>
          </a:xfrm>
        </p:spPr>
        <p:txBody>
          <a:bodyPr/>
          <a:lstStyle>
            <a:lvl1pPr marL="85725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/>
              <a:t>Picture</a:t>
            </a:r>
            <a:endParaRPr lang="nl-BE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1384-1200-4D40-BEF0-3A17A1F906F4}" type="datetime1">
              <a:rPr lang="nl-NL" noProof="0" smtClean="0"/>
              <a:t>8-9-2021</a:t>
            </a:fld>
            <a:endParaRPr lang="nl-NL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301F6D1-3E66-4198-8305-F0FF1745CC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691979"/>
            <a:ext cx="6764400" cy="5230800"/>
          </a:xfrm>
          <a:solidFill>
            <a:srgbClr val="1E64C8"/>
          </a:solidFill>
        </p:spPr>
        <p:txBody>
          <a:bodyPr anchor="b" anchorCtr="0">
            <a:noAutofit/>
          </a:bodyPr>
          <a:lstStyle>
            <a:lvl1pPr marL="85725" indent="0">
              <a:buNone/>
              <a:defRPr sz="10000" u="sng" cap="all" baseline="0">
                <a:solidFill>
                  <a:schemeClr val="bg1"/>
                </a:solidFill>
              </a:defRPr>
            </a:lvl1pPr>
            <a:lvl2pPr marL="984250" indent="-625475"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add 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35351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textbox ov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76AD30-96E8-448B-B97A-24B00ADE12C5}"/>
              </a:ext>
            </a:extLst>
          </p:cNvPr>
          <p:cNvSpPr/>
          <p:nvPr userDrawn="1"/>
        </p:nvSpPr>
        <p:spPr>
          <a:xfrm>
            <a:off x="914400" y="0"/>
            <a:ext cx="16424275" cy="78984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914400" y="0"/>
            <a:ext cx="16424275" cy="7920000"/>
          </a:xfrm>
        </p:spPr>
        <p:txBody>
          <a:bodyPr/>
          <a:lstStyle>
            <a:lvl1pPr marL="85725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/>
              <a:t>Picture</a:t>
            </a:r>
            <a:endParaRPr lang="nl-BE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1384-1200-4D40-BEF0-3A17A1F906F4}" type="datetime1">
              <a:rPr lang="nl-NL" noProof="0" smtClean="0"/>
              <a:t>8-9-2021</a:t>
            </a:fld>
            <a:endParaRPr lang="nl-NL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301F6D1-3E66-4198-8305-F0FF1745CC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399" y="1011602"/>
            <a:ext cx="7754938" cy="6908398"/>
          </a:xfrm>
          <a:solidFill>
            <a:srgbClr val="E9F0FA"/>
          </a:solidFill>
        </p:spPr>
        <p:txBody>
          <a:bodyPr>
            <a:normAutofit/>
          </a:bodyPr>
          <a:lstStyle>
            <a:lvl1pPr marL="85725" indent="0">
              <a:buNone/>
              <a:defRPr sz="5400" u="sng" cap="all" baseline="0">
                <a:solidFill>
                  <a:srgbClr val="1E64C8"/>
                </a:solidFill>
              </a:defRPr>
            </a:lvl1pPr>
            <a:lvl2pPr marL="984250" indent="-625475">
              <a:defRPr>
                <a:solidFill>
                  <a:srgbClr val="1E64C8"/>
                </a:solidFill>
              </a:defRPr>
            </a:lvl2pPr>
            <a:lvl3pPr>
              <a:defRPr>
                <a:solidFill>
                  <a:srgbClr val="1E64C8"/>
                </a:solidFill>
              </a:defRPr>
            </a:lvl3pPr>
            <a:lvl4pPr>
              <a:defRPr>
                <a:solidFill>
                  <a:srgbClr val="1E64C8"/>
                </a:solidFill>
              </a:defRPr>
            </a:lvl4pPr>
            <a:lvl5pPr>
              <a:defRPr>
                <a:solidFill>
                  <a:srgbClr val="1E64C8"/>
                </a:solidFill>
              </a:defRPr>
            </a:lvl5pPr>
          </a:lstStyle>
          <a:p>
            <a:pPr lvl="0"/>
            <a:r>
              <a:rPr lang="en-GB" noProof="0"/>
              <a:t>Click to add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1744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0118" y="252000"/>
            <a:ext cx="15705282" cy="8636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nl-NL" noProof="0"/>
              <a:t>Klik om stijl te bewerken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825" y="1194364"/>
            <a:ext cx="15699575" cy="66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2394" y="8948703"/>
            <a:ext cx="229792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BA3CA-1064-434F-B179-AB3B0298C0D6}" type="datetime1">
              <a:rPr lang="en-GB" noProof="0" smtClean="0"/>
              <a:t>08/09/2021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0236" y="8994423"/>
            <a:ext cx="8353564" cy="437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Title positioning box" hidden="1"/>
          <p:cNvSpPr/>
          <p:nvPr userDrawn="1"/>
        </p:nvSpPr>
        <p:spPr>
          <a:xfrm>
            <a:off x="927265" y="367200"/>
            <a:ext cx="15480000" cy="463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ositoning box" hidden="1"/>
          <p:cNvSpPr/>
          <p:nvPr userDrawn="1"/>
        </p:nvSpPr>
        <p:spPr>
          <a:xfrm>
            <a:off x="927265" y="1584000"/>
            <a:ext cx="82296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ogo positioning box" hidden="1"/>
          <p:cNvSpPr/>
          <p:nvPr userDrawn="1"/>
        </p:nvSpPr>
        <p:spPr>
          <a:xfrm flipV="1">
            <a:off x="928800" y="7878842"/>
            <a:ext cx="15478465" cy="14163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ositoning box" hidden="1"/>
          <p:cNvSpPr/>
          <p:nvPr userDrawn="1"/>
        </p:nvSpPr>
        <p:spPr>
          <a:xfrm>
            <a:off x="9172105" y="1584000"/>
            <a:ext cx="9144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ositoning box" hidden="1"/>
          <p:cNvSpPr/>
          <p:nvPr userDrawn="1"/>
        </p:nvSpPr>
        <p:spPr>
          <a:xfrm>
            <a:off x="10099369" y="1356360"/>
            <a:ext cx="6307895" cy="652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Logo EN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909180"/>
            <a:ext cx="2307600" cy="184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73" r:id="rId3"/>
    <p:sldLayoutId id="2147483662" r:id="rId4"/>
    <p:sldLayoutId id="2147483674" r:id="rId5"/>
    <p:sldLayoutId id="2147483666" r:id="rId6"/>
    <p:sldLayoutId id="2147483675" r:id="rId7"/>
    <p:sldLayoutId id="2147483677" r:id="rId8"/>
    <p:sldLayoutId id="2147483678" r:id="rId9"/>
    <p:sldLayoutId id="2147483676" r:id="rId10"/>
    <p:sldLayoutId id="2147483679" r:id="rId11"/>
  </p:sldLayoutIdLst>
  <p:hf hdr="0" ftr="0" dt="0"/>
  <p:txStyles>
    <p:titleStyle>
      <a:lvl1pPr algn="l" defTabSz="1300368" rtl="0" eaLnBrk="1" latinLnBrk="0" hangingPunct="1">
        <a:lnSpc>
          <a:spcPct val="90000"/>
        </a:lnSpc>
        <a:spcBef>
          <a:spcPct val="0"/>
        </a:spcBef>
        <a:buNone/>
        <a:defRPr sz="5400" u="sng" kern="1200" cap="all" baseline="0">
          <a:solidFill>
            <a:srgbClr val="1E64C8"/>
          </a:solidFill>
          <a:uFill>
            <a:solidFill>
              <a:srgbClr val="1E64C8"/>
            </a:solidFill>
          </a:uFill>
          <a:latin typeface="+mj-lt"/>
          <a:ea typeface="+mj-ea"/>
          <a:cs typeface="+mj-cs"/>
        </a:defRPr>
      </a:lvl1pPr>
    </p:titleStyle>
    <p:bodyStyle>
      <a:lvl1pPr marL="0" indent="0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360000" algn="l" defTabSz="4572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tabLst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indent="-458788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1450" indent="-541338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25" indent="-1158875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13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197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381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565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84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68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52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36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21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05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289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473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2034" y="519290"/>
            <a:ext cx="1495460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2034" y="2596444"/>
            <a:ext cx="1495460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2034" y="9040143"/>
            <a:ext cx="390120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43436" y="9040143"/>
            <a:ext cx="585180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45439" y="9040143"/>
            <a:ext cx="390120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AE17AE3-C87D-4A44-87DE-BF1D91A245B2}" type="slidenum">
              <a:rPr lang="nl-BE" smtClean="0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756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1300368" rtl="0" eaLnBrk="1" latinLnBrk="0" hangingPunct="1">
        <a:lnSpc>
          <a:spcPct val="90000"/>
        </a:lnSpc>
        <a:spcBef>
          <a:spcPct val="0"/>
        </a:spcBef>
        <a:buNone/>
        <a:defRPr sz="62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092" indent="-325092" algn="l" defTabSz="1300368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276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460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644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29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13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197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381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565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84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68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52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36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21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05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289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473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2034" y="519290"/>
            <a:ext cx="1495460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2034" y="2596444"/>
            <a:ext cx="1495460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2034" y="9040143"/>
            <a:ext cx="390120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43436" y="9040143"/>
            <a:ext cx="585180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45439" y="9040143"/>
            <a:ext cx="390120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AE17AE3-C87D-4A44-87DE-BF1D91A245B2}" type="slidenum">
              <a:rPr lang="nl-BE" smtClean="0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0244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1300368" rtl="0" eaLnBrk="1" latinLnBrk="0" hangingPunct="1">
        <a:lnSpc>
          <a:spcPct val="90000"/>
        </a:lnSpc>
        <a:spcBef>
          <a:spcPct val="0"/>
        </a:spcBef>
        <a:buNone/>
        <a:defRPr sz="62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092" indent="-325092" algn="l" defTabSz="1300368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276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460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644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29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13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197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381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565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84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68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52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36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21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05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289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473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0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g"/><Relationship Id="rId4" Type="http://schemas.openxmlformats.org/officeDocument/2006/relationships/image" Target="../media/image63.jpeg"/><Relationship Id="rId9" Type="http://schemas.openxmlformats.org/officeDocument/2006/relationships/image" Target="../media/image68.jf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emf"/><Relationship Id="rId4" Type="http://schemas.openxmlformats.org/officeDocument/2006/relationships/image" Target="../media/image73.wmf"/><Relationship Id="rId9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8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7.jpeg"/><Relationship Id="rId4" Type="http://schemas.openxmlformats.org/officeDocument/2006/relationships/image" Target="../media/image33.jpe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9183757" y="826879"/>
            <a:ext cx="8685143" cy="6297821"/>
          </a:xfrm>
          <a:prstGeom prst="rect">
            <a:avLst/>
          </a:prstGeom>
          <a:solidFill>
            <a:schemeClr val="tx2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81" y="826879"/>
            <a:ext cx="8397094" cy="6297821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14" y="8191500"/>
            <a:ext cx="914686" cy="1141422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9660835" y="2399669"/>
            <a:ext cx="743444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5400" b="1" dirty="0">
                <a:solidFill>
                  <a:schemeClr val="bg1"/>
                </a:solidFill>
              </a:rPr>
              <a:t>MULTIFUNCTIONELE</a:t>
            </a:r>
          </a:p>
          <a:p>
            <a:r>
              <a:rPr lang="nl-BE" sz="5400" b="1" dirty="0">
                <a:solidFill>
                  <a:schemeClr val="bg1"/>
                </a:solidFill>
              </a:rPr>
              <a:t>LANDBOUWROBOT</a:t>
            </a:r>
          </a:p>
          <a:p>
            <a:endParaRPr lang="nl-BE" sz="5400" b="1" dirty="0">
              <a:solidFill>
                <a:schemeClr val="bg1"/>
              </a:solidFill>
            </a:endParaRPr>
          </a:p>
          <a:p>
            <a:endParaRPr lang="nl-BE" sz="5400" b="1" dirty="0">
              <a:solidFill>
                <a:schemeClr val="bg1"/>
              </a:solidFill>
            </a:endParaRPr>
          </a:p>
          <a:p>
            <a:r>
              <a:rPr lang="nl-BE" sz="4400" dirty="0">
                <a:solidFill>
                  <a:schemeClr val="bg1"/>
                </a:solidFill>
              </a:rPr>
              <a:t>Voorstelling 8/9/2021</a:t>
            </a:r>
          </a:p>
        </p:txBody>
      </p:sp>
    </p:spTree>
    <p:extLst>
      <p:ext uri="{BB962C8B-B14F-4D97-AF65-F5344CB8AC3E}">
        <p14:creationId xmlns:p14="http://schemas.microsoft.com/office/powerpoint/2010/main" val="601154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/>
          <p:cNvSpPr>
            <a:spLocks noGrp="1"/>
          </p:cNvSpPr>
          <p:nvPr>
            <p:ph type="title"/>
          </p:nvPr>
        </p:nvSpPr>
        <p:spPr>
          <a:xfrm>
            <a:off x="476928" y="186297"/>
            <a:ext cx="16155198" cy="1885130"/>
          </a:xfrm>
        </p:spPr>
        <p:txBody>
          <a:bodyPr/>
          <a:lstStyle/>
          <a:p>
            <a:r>
              <a:rPr lang="nl-BE" altLang="en-US" b="1" dirty="0"/>
              <a:t>Geïntegreerde ziektebestrijding: predictie  van plantenziekten</a:t>
            </a:r>
          </a:p>
        </p:txBody>
      </p:sp>
      <p:sp>
        <p:nvSpPr>
          <p:cNvPr id="53251" name="Tijdelijke aanduiding voor inhoud 2"/>
          <p:cNvSpPr>
            <a:spLocks noGrp="1"/>
          </p:cNvSpPr>
          <p:nvPr>
            <p:ph idx="1"/>
          </p:nvPr>
        </p:nvSpPr>
        <p:spPr>
          <a:xfrm>
            <a:off x="1192034" y="2667257"/>
            <a:ext cx="14954607" cy="6188192"/>
          </a:xfrm>
        </p:spPr>
        <p:txBody>
          <a:bodyPr/>
          <a:lstStyle/>
          <a:p>
            <a:pPr indent="0">
              <a:spcBef>
                <a:spcPct val="0"/>
              </a:spcBef>
            </a:pPr>
            <a:endParaRPr lang="nl-BE" altLang="en-US" sz="2560" dirty="0"/>
          </a:p>
          <a:p>
            <a:pPr indent="0">
              <a:spcBef>
                <a:spcPct val="0"/>
              </a:spcBef>
            </a:pPr>
            <a:endParaRPr lang="nl-BE" altLang="en-US" sz="2560" dirty="0"/>
          </a:p>
          <a:p>
            <a:pPr indent="0">
              <a:spcBef>
                <a:spcPct val="0"/>
              </a:spcBef>
            </a:pPr>
            <a:endParaRPr lang="nl-BE" altLang="en-US" sz="2560" dirty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490" y="4323572"/>
            <a:ext cx="5048083" cy="335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kstvak 3"/>
          <p:cNvSpPr txBox="1">
            <a:spLocks noChangeArrowheads="1"/>
          </p:cNvSpPr>
          <p:nvPr/>
        </p:nvSpPr>
        <p:spPr bwMode="auto">
          <a:xfrm>
            <a:off x="476927" y="1938146"/>
            <a:ext cx="15975200" cy="166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nl-BE" altLang="en-US" sz="3413" b="1" dirty="0" err="1">
                <a:solidFill>
                  <a:prstClr val="black"/>
                </a:solidFill>
              </a:rPr>
              <a:t>Aarfusarium</a:t>
            </a:r>
            <a:r>
              <a:rPr lang="nl-BE" altLang="en-US" sz="3413" b="1" dirty="0">
                <a:solidFill>
                  <a:prstClr val="black"/>
                </a:solidFill>
              </a:rPr>
              <a:t> tarwe: een probleem van </a:t>
            </a:r>
            <a:r>
              <a:rPr lang="nl-BE" altLang="en-US" sz="3413" b="1" dirty="0" err="1">
                <a:solidFill>
                  <a:prstClr val="black"/>
                </a:solidFill>
              </a:rPr>
              <a:t>mycotoxinen</a:t>
            </a:r>
            <a:r>
              <a:rPr lang="nl-BE" altLang="en-US" sz="3413" b="1" dirty="0">
                <a:solidFill>
                  <a:prstClr val="black"/>
                </a:solidFill>
              </a:rPr>
              <a:t> en voedselveiligheid</a:t>
            </a:r>
          </a:p>
          <a:p>
            <a:endParaRPr lang="nl-BE" altLang="en-US" sz="3413" dirty="0">
              <a:solidFill>
                <a:prstClr val="black"/>
              </a:solidFill>
            </a:endParaRPr>
          </a:p>
          <a:p>
            <a:r>
              <a:rPr lang="nl-BE" altLang="en-US" sz="3413" dirty="0">
                <a:solidFill>
                  <a:prstClr val="black"/>
                </a:solidFill>
              </a:rPr>
              <a:t>Model  </a:t>
            </a:r>
            <a:r>
              <a:rPr lang="nl-BE" altLang="en-US" sz="3413" dirty="0" err="1">
                <a:solidFill>
                  <a:prstClr val="black"/>
                </a:solidFill>
              </a:rPr>
              <a:t>based</a:t>
            </a:r>
            <a:r>
              <a:rPr lang="nl-BE" altLang="en-US" sz="3413" dirty="0">
                <a:solidFill>
                  <a:prstClr val="black"/>
                </a:solidFill>
              </a:rPr>
              <a:t> on &gt; 70 variables</a:t>
            </a:r>
          </a:p>
        </p:txBody>
      </p:sp>
      <p:pic>
        <p:nvPicPr>
          <p:cNvPr id="532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586" y="3608807"/>
            <a:ext cx="6144308" cy="434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997" y="8025344"/>
            <a:ext cx="7893110" cy="151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ijl-rechts 1"/>
          <p:cNvSpPr/>
          <p:nvPr/>
        </p:nvSpPr>
        <p:spPr>
          <a:xfrm>
            <a:off x="8054906" y="5286420"/>
            <a:ext cx="921646" cy="716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72493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96" name="Titel 15"/>
          <p:cNvSpPr>
            <a:spLocks noGrp="1"/>
          </p:cNvSpPr>
          <p:nvPr>
            <p:ph type="title"/>
          </p:nvPr>
        </p:nvSpPr>
        <p:spPr>
          <a:xfrm>
            <a:off x="2736259" y="68027"/>
            <a:ext cx="11053405" cy="1625501"/>
          </a:xfrm>
        </p:spPr>
        <p:txBody>
          <a:bodyPr>
            <a:normAutofit fontScale="90000"/>
          </a:bodyPr>
          <a:lstStyle/>
          <a:p>
            <a:r>
              <a:rPr lang="en-GB" altLang="en-US" b="1" dirty="0" err="1"/>
              <a:t>Een</a:t>
            </a:r>
            <a:r>
              <a:rPr lang="en-GB" altLang="en-US" b="1" dirty="0"/>
              <a:t> </a:t>
            </a:r>
            <a:r>
              <a:rPr lang="en-GB" altLang="en-US" b="1" dirty="0" err="1"/>
              <a:t>groen</a:t>
            </a:r>
            <a:r>
              <a:rPr lang="en-GB" altLang="en-US" b="1" dirty="0"/>
              <a:t> </a:t>
            </a:r>
            <a:r>
              <a:rPr lang="en-GB" altLang="en-US" b="1" dirty="0" err="1"/>
              <a:t>vaccin</a:t>
            </a:r>
            <a:r>
              <a:rPr lang="en-GB" altLang="en-US" b="1" dirty="0"/>
              <a:t> </a:t>
            </a:r>
            <a:r>
              <a:rPr lang="en-GB" altLang="en-US" b="1" dirty="0" err="1"/>
              <a:t>voor</a:t>
            </a:r>
            <a:r>
              <a:rPr lang="en-GB" altLang="en-US" b="1" dirty="0"/>
              <a:t> </a:t>
            </a:r>
            <a:r>
              <a:rPr lang="en-GB" altLang="en-US" b="1" dirty="0" err="1"/>
              <a:t>beheersing</a:t>
            </a:r>
            <a:r>
              <a:rPr lang="en-GB" altLang="en-US" b="1" dirty="0"/>
              <a:t> van de </a:t>
            </a:r>
            <a:r>
              <a:rPr lang="en-GB" altLang="en-US" b="1" dirty="0" err="1"/>
              <a:t>aardappelplaag</a:t>
            </a:r>
            <a:endParaRPr lang="en-GB" altLang="en-US" b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84" y="2407981"/>
            <a:ext cx="5988497" cy="280784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152" y="5900850"/>
            <a:ext cx="6255769" cy="3518871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198F493F-34CE-4893-B12D-FEBFDE44E1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4" r="53825"/>
          <a:stretch/>
        </p:blipFill>
        <p:spPr>
          <a:xfrm rot="5400000">
            <a:off x="11376570" y="1229452"/>
            <a:ext cx="3310933" cy="5448434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5012" y="6617687"/>
            <a:ext cx="3982485" cy="298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jl-omhoog 4"/>
          <p:cNvSpPr/>
          <p:nvPr/>
        </p:nvSpPr>
        <p:spPr>
          <a:xfrm>
            <a:off x="4060384" y="5498981"/>
            <a:ext cx="531742" cy="80374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Pijl-rechts 6"/>
          <p:cNvSpPr/>
          <p:nvPr/>
        </p:nvSpPr>
        <p:spPr>
          <a:xfrm>
            <a:off x="8262962" y="3811901"/>
            <a:ext cx="1225616" cy="5528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Ovaal 11"/>
          <p:cNvSpPr/>
          <p:nvPr/>
        </p:nvSpPr>
        <p:spPr>
          <a:xfrm>
            <a:off x="9500501" y="6643751"/>
            <a:ext cx="3481774" cy="297749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Ovaal 12"/>
          <p:cNvSpPr/>
          <p:nvPr/>
        </p:nvSpPr>
        <p:spPr>
          <a:xfrm>
            <a:off x="13541943" y="6427017"/>
            <a:ext cx="3481774" cy="29774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9607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2034" y="448881"/>
            <a:ext cx="14954607" cy="1885130"/>
          </a:xfrm>
        </p:spPr>
        <p:txBody>
          <a:bodyPr>
            <a:normAutofit fontScale="90000"/>
          </a:bodyPr>
          <a:lstStyle/>
          <a:p>
            <a:r>
              <a:rPr lang="en-GB" b="1" cap="small" dirty="0"/>
              <a:t>CROPDIVA: Climate Resilient Orphan </a:t>
            </a:r>
            <a:r>
              <a:rPr lang="en-GB" b="1" cap="small" dirty="0" err="1"/>
              <a:t>croPs</a:t>
            </a:r>
            <a:r>
              <a:rPr lang="en-GB" b="1" cap="small" dirty="0"/>
              <a:t> for increased </a:t>
            </a:r>
            <a:r>
              <a:rPr lang="en-GB" b="1" cap="small" dirty="0" err="1"/>
              <a:t>DIVersity</a:t>
            </a:r>
            <a:r>
              <a:rPr lang="en-GB" b="1" cap="small" dirty="0"/>
              <a:t> in Agriculture</a:t>
            </a:r>
            <a:br>
              <a:rPr lang="en-GB" dirty="0"/>
            </a:br>
            <a:endParaRPr lang="en-US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62" y="2521483"/>
            <a:ext cx="8573588" cy="25899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173" y="3950550"/>
            <a:ext cx="5734687" cy="5056482"/>
          </a:xfrm>
          <a:prstGeom prst="rect">
            <a:avLst/>
          </a:prstGeom>
        </p:spPr>
      </p:pic>
      <p:pic>
        <p:nvPicPr>
          <p:cNvPr id="4100" name="Picture 4" descr="Cropdiva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37" y="5609315"/>
            <a:ext cx="4710636" cy="353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1132349" y="3162547"/>
            <a:ext cx="39938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28 partners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1162156" y="9030399"/>
            <a:ext cx="3276964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prstClr val="black"/>
                </a:solidFill>
                <a:latin typeface="Calibri" panose="020F0502020204030204"/>
              </a:rPr>
              <a:t>UGent Coördineert</a:t>
            </a:r>
          </a:p>
          <a:p>
            <a:endParaRPr lang="nl-BE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5699588" y="6520331"/>
            <a:ext cx="3379369" cy="24560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prstClr val="black"/>
                </a:solidFill>
                <a:latin typeface="Calibri" panose="020F0502020204030204"/>
              </a:rPr>
              <a:t>Eiwitgewassen, minder uitgezaaide granen (haver, </a:t>
            </a:r>
            <a:r>
              <a:rPr lang="nl-BE" b="1" dirty="0" err="1">
                <a:solidFill>
                  <a:prstClr val="black"/>
                </a:solidFill>
                <a:latin typeface="Calibri" panose="020F0502020204030204"/>
              </a:rPr>
              <a:t>triticale</a:t>
            </a:r>
            <a:r>
              <a:rPr lang="nl-BE" b="1" dirty="0">
                <a:solidFill>
                  <a:prstClr val="black"/>
                </a:solidFill>
                <a:latin typeface="Calibri" panose="020F0502020204030204"/>
              </a:rPr>
              <a:t> en boekweit) en mengteelten staan centraal</a:t>
            </a:r>
          </a:p>
        </p:txBody>
      </p:sp>
    </p:spTree>
    <p:extLst>
      <p:ext uri="{BB962C8B-B14F-4D97-AF65-F5344CB8AC3E}">
        <p14:creationId xmlns:p14="http://schemas.microsoft.com/office/powerpoint/2010/main" val="1170312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595" y="2562341"/>
            <a:ext cx="6536041" cy="4606854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 flipV="1">
            <a:off x="4130685" y="2611753"/>
            <a:ext cx="1080591" cy="1424793"/>
          </a:xfrm>
          <a:prstGeom prst="line">
            <a:avLst/>
          </a:prstGeom>
          <a:ln w="38100">
            <a:solidFill>
              <a:srgbClr val="2B6F4B"/>
            </a:solidFill>
            <a:headEnd type="none" w="lg" len="lg"/>
            <a:tailEnd type="non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582399" y="1062807"/>
            <a:ext cx="5879786" cy="876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4551" b="1" dirty="0">
                <a:solidFill>
                  <a:prstClr val="black"/>
                </a:solidFill>
                <a:latin typeface="Calibri" panose="020F0502020204030204"/>
              </a:rPr>
              <a:t>Excellentie centrum</a:t>
            </a:r>
            <a:endParaRPr lang="en-US" sz="4551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973886" y="1410217"/>
            <a:ext cx="4215690" cy="11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844" dirty="0">
                <a:solidFill>
                  <a:prstClr val="black"/>
                </a:solidFill>
                <a:latin typeface="Calibri" panose="020F0502020204030204"/>
              </a:rPr>
              <a:t>35 professoren + 150 onderzoekers</a:t>
            </a:r>
            <a:endParaRPr lang="en-US" sz="2844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813" y="6726299"/>
            <a:ext cx="1478583" cy="1609222"/>
          </a:xfrm>
          <a:prstGeom prst="rect">
            <a:avLst/>
          </a:prstGeom>
        </p:spPr>
      </p:pic>
      <p:pic>
        <p:nvPicPr>
          <p:cNvPr id="25" name="Picture 2" descr="https://styleguide.ugent.be/files/uploads/logo_UGent_EN_RGB_2400_kleur_wit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4657" y="6726299"/>
            <a:ext cx="2224875" cy="177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582399" y="8020353"/>
            <a:ext cx="6327728" cy="876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4551" b="1" dirty="0">
                <a:solidFill>
                  <a:prstClr val="black"/>
                </a:solidFill>
                <a:latin typeface="Calibri" panose="020F0502020204030204"/>
              </a:rPr>
              <a:t>Duurzame landbouw</a:t>
            </a:r>
            <a:endParaRPr lang="en-US" sz="4551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20944" y="7049472"/>
            <a:ext cx="4772012" cy="11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844" dirty="0">
                <a:solidFill>
                  <a:prstClr val="black"/>
                </a:solidFill>
                <a:latin typeface="Calibri" panose="020F0502020204030204"/>
              </a:rPr>
              <a:t>Overdracht van kennis en technologie</a:t>
            </a:r>
            <a:endParaRPr lang="en-US" sz="2844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4540" y="1062807"/>
            <a:ext cx="4506659" cy="1633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844">
                <a:solidFill>
                  <a:prstClr val="black"/>
                </a:solidFill>
                <a:latin typeface="Calibri" panose="020F0502020204030204"/>
              </a:rPr>
              <a:t>&gt; 8 </a:t>
            </a:r>
            <a:r>
              <a:rPr lang="nl-BE" sz="2844" dirty="0">
                <a:solidFill>
                  <a:prstClr val="black"/>
                </a:solidFill>
                <a:latin typeface="Calibri" panose="020F0502020204030204"/>
              </a:rPr>
              <a:t>patenten</a:t>
            </a:r>
          </a:p>
          <a:p>
            <a:pPr>
              <a:lnSpc>
                <a:spcPct val="120000"/>
              </a:lnSpc>
            </a:pPr>
            <a:r>
              <a:rPr lang="nl-BE" sz="2844" dirty="0">
                <a:solidFill>
                  <a:prstClr val="black"/>
                </a:solidFill>
                <a:latin typeface="Calibri" panose="020F0502020204030204"/>
              </a:rPr>
              <a:t>&gt; 15 samenwerkingen met Vlaamse bedrijven</a:t>
            </a:r>
            <a:endParaRPr lang="en-US" sz="2844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8182475" y="2191461"/>
            <a:ext cx="0" cy="1660286"/>
          </a:xfrm>
          <a:prstGeom prst="line">
            <a:avLst/>
          </a:prstGeom>
          <a:ln w="38100">
            <a:solidFill>
              <a:srgbClr val="2B6F4B"/>
            </a:solidFill>
            <a:headEnd type="none" w="lg" len="lg"/>
            <a:tailEnd type="non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183984" y="5896155"/>
            <a:ext cx="0" cy="1660286"/>
          </a:xfrm>
          <a:prstGeom prst="line">
            <a:avLst/>
          </a:prstGeom>
          <a:ln w="38100">
            <a:solidFill>
              <a:srgbClr val="2B6F4B"/>
            </a:solidFill>
            <a:headEnd type="none" w="lg" len="lg"/>
            <a:tailEnd type="non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1138099" y="2342543"/>
            <a:ext cx="1504857" cy="1455530"/>
          </a:xfrm>
          <a:prstGeom prst="line">
            <a:avLst/>
          </a:prstGeom>
          <a:ln w="38100">
            <a:solidFill>
              <a:srgbClr val="2B6F4B"/>
            </a:solidFill>
            <a:headEnd type="none" w="lg" len="lg"/>
            <a:tailEnd type="non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11144367" y="5697999"/>
            <a:ext cx="1531522" cy="1471196"/>
          </a:xfrm>
          <a:prstGeom prst="line">
            <a:avLst/>
          </a:prstGeom>
          <a:ln w="38100">
            <a:solidFill>
              <a:srgbClr val="2B6F4B"/>
            </a:solidFill>
            <a:headEnd type="none" w="lg" len="lg"/>
            <a:tailEnd type="non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3894195" y="5366030"/>
            <a:ext cx="1317081" cy="1520770"/>
          </a:xfrm>
          <a:prstGeom prst="line">
            <a:avLst/>
          </a:prstGeom>
          <a:ln w="38100">
            <a:solidFill>
              <a:srgbClr val="2B6F4B"/>
            </a:solidFill>
            <a:headEnd type="none" w="lg" len="lg"/>
            <a:tailEnd type="non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11138101" y="4697932"/>
            <a:ext cx="1846556" cy="52778"/>
          </a:xfrm>
          <a:prstGeom prst="line">
            <a:avLst/>
          </a:prstGeom>
          <a:ln w="38100">
            <a:solidFill>
              <a:srgbClr val="2B6F4B"/>
            </a:solidFill>
            <a:headEnd type="none" w="lg" len="lg"/>
            <a:tailEnd type="non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3276456" y="4282169"/>
            <a:ext cx="4215690" cy="582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844" dirty="0">
                <a:solidFill>
                  <a:prstClr val="black"/>
                </a:solidFill>
                <a:latin typeface="Calibri" panose="020F0502020204030204"/>
              </a:rPr>
              <a:t>Est. 2016</a:t>
            </a:r>
            <a:endParaRPr lang="en-US" sz="2844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H="1" flipV="1">
            <a:off x="3414431" y="4750711"/>
            <a:ext cx="1744369" cy="17068"/>
          </a:xfrm>
          <a:prstGeom prst="line">
            <a:avLst/>
          </a:prstGeom>
          <a:ln w="38100">
            <a:solidFill>
              <a:srgbClr val="2B6F4B"/>
            </a:solidFill>
            <a:headEnd type="none" w="lg" len="lg"/>
            <a:tailEnd type="non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46489" y="3847773"/>
            <a:ext cx="3621482" cy="11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844" dirty="0">
                <a:solidFill>
                  <a:prstClr val="black"/>
                </a:solidFill>
                <a:latin typeface="Calibri" panose="020F0502020204030204"/>
              </a:rPr>
              <a:t>Business Developer &amp;</a:t>
            </a:r>
          </a:p>
          <a:p>
            <a:pPr>
              <a:lnSpc>
                <a:spcPct val="120000"/>
              </a:lnSpc>
            </a:pPr>
            <a:r>
              <a:rPr lang="nl-BE" sz="2844" dirty="0" err="1">
                <a:solidFill>
                  <a:prstClr val="black"/>
                </a:solidFill>
                <a:latin typeface="Calibri" panose="020F0502020204030204"/>
              </a:rPr>
              <a:t>Innovation</a:t>
            </a:r>
            <a:r>
              <a:rPr lang="nl-BE" sz="2844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BE" sz="2844" dirty="0" err="1">
                <a:solidFill>
                  <a:prstClr val="black"/>
                </a:solidFill>
                <a:latin typeface="Calibri" panose="020F0502020204030204"/>
              </a:rPr>
              <a:t>Officer</a:t>
            </a:r>
            <a:endParaRPr lang="en-US" sz="2844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3414431" y="168737"/>
            <a:ext cx="11058642" cy="792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551" b="1" dirty="0">
                <a:solidFill>
                  <a:srgbClr val="0070C0"/>
                </a:solidFill>
                <a:latin typeface="Calibri" panose="020F0502020204030204"/>
              </a:rPr>
              <a:t>IOF consortium: </a:t>
            </a:r>
            <a:r>
              <a:rPr lang="nl-BE" sz="4551" b="1" dirty="0" err="1">
                <a:solidFill>
                  <a:srgbClr val="0070C0"/>
                </a:solidFill>
                <a:latin typeface="Calibri" panose="020F0502020204030204"/>
              </a:rPr>
              <a:t>from</a:t>
            </a:r>
            <a:r>
              <a:rPr lang="nl-BE" sz="4551" b="1" dirty="0">
                <a:solidFill>
                  <a:srgbClr val="0070C0"/>
                </a:solidFill>
                <a:latin typeface="Calibri" panose="020F0502020204030204"/>
              </a:rPr>
              <a:t> lab </a:t>
            </a:r>
            <a:r>
              <a:rPr lang="nl-BE" sz="4551" b="1" dirty="0" err="1">
                <a:solidFill>
                  <a:srgbClr val="0070C0"/>
                </a:solidFill>
                <a:latin typeface="Calibri" panose="020F0502020204030204"/>
              </a:rPr>
              <a:t>to</a:t>
            </a:r>
            <a:r>
              <a:rPr lang="nl-BE" sz="4551" b="1" dirty="0">
                <a:solidFill>
                  <a:srgbClr val="0070C0"/>
                </a:solidFill>
                <a:latin typeface="Calibri" panose="020F0502020204030204"/>
              </a:rPr>
              <a:t> field </a:t>
            </a:r>
            <a:r>
              <a:rPr lang="nl-BE" sz="4551" b="1" dirty="0" err="1">
                <a:solidFill>
                  <a:srgbClr val="0070C0"/>
                </a:solidFill>
                <a:latin typeface="Calibri" panose="020F0502020204030204"/>
              </a:rPr>
              <a:t>to</a:t>
            </a:r>
            <a:r>
              <a:rPr lang="nl-BE" sz="4551" b="1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nl-BE" sz="4551" b="1" dirty="0" err="1">
                <a:solidFill>
                  <a:srgbClr val="0070C0"/>
                </a:solidFill>
                <a:latin typeface="Calibri" panose="020F0502020204030204"/>
              </a:rPr>
              <a:t>fork</a:t>
            </a:r>
            <a:endParaRPr lang="nl-BE" sz="4551" b="1" dirty="0">
              <a:solidFill>
                <a:srgbClr val="0070C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14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27" grpId="0"/>
      <p:bldP spid="28" grpId="0"/>
      <p:bldP spid="49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500" dirty="0"/>
              <a:t>Geert Haesaert </a:t>
            </a:r>
            <a:br>
              <a:rPr lang="en-GB" dirty="0"/>
            </a:br>
            <a:r>
              <a:rPr lang="en-GB" dirty="0"/>
              <a:t>Full professor </a:t>
            </a:r>
            <a:br>
              <a:rPr lang="en-GB" dirty="0"/>
            </a:br>
            <a:br>
              <a:rPr lang="en-GB" dirty="0"/>
            </a:br>
            <a:r>
              <a:rPr lang="en-GB" cap="all" dirty="0"/>
              <a:t>Plants and crops</a:t>
            </a:r>
            <a:br>
              <a:rPr lang="en-GB" cap="all" dirty="0"/>
            </a:br>
            <a:br>
              <a:rPr lang="en-GB" dirty="0"/>
            </a:br>
            <a:r>
              <a:rPr lang="en-GB" dirty="0"/>
              <a:t>E	geert.haesaert@ugent.be</a:t>
            </a:r>
            <a:br>
              <a:rPr lang="en-GB" dirty="0"/>
            </a:br>
            <a:r>
              <a:rPr lang="en-GB" dirty="0"/>
              <a:t>T	+32 9 243.24.78</a:t>
            </a:r>
            <a:br>
              <a:rPr lang="en-GB" dirty="0"/>
            </a:br>
            <a:r>
              <a:rPr lang="en-GB" dirty="0"/>
              <a:t>M	+32 475.29.44.77</a:t>
            </a:r>
            <a:br>
              <a:rPr lang="en-GB" dirty="0"/>
            </a:br>
            <a:br>
              <a:rPr lang="en-GB" dirty="0"/>
            </a:br>
            <a:r>
              <a:rPr lang="en-GB" dirty="0"/>
              <a:t>www.ugent.be</a:t>
            </a:r>
            <a:br>
              <a:rPr lang="en-GB" dirty="0"/>
            </a:br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11044654" y="5036279"/>
            <a:ext cx="7257157" cy="1717864"/>
          </a:xfrm>
        </p:spPr>
        <p:txBody>
          <a:bodyPr/>
          <a:lstStyle/>
          <a:p>
            <a:r>
              <a:rPr lang="nl-NL" dirty="0" err="1"/>
              <a:t>Ghent</a:t>
            </a:r>
            <a:r>
              <a:rPr lang="nl-NL" dirty="0"/>
              <a:t> University</a:t>
            </a:r>
            <a:br>
              <a:rPr lang="nl-NL" dirty="0"/>
            </a:br>
            <a:r>
              <a:rPr lang="nl-NL" dirty="0"/>
              <a:t>@</a:t>
            </a:r>
            <a:r>
              <a:rPr lang="nl-NL" dirty="0" err="1"/>
              <a:t>ugent</a:t>
            </a:r>
            <a:br>
              <a:rPr lang="nl-NL" dirty="0"/>
            </a:br>
            <a:r>
              <a:rPr lang="nl-NL" dirty="0" err="1"/>
              <a:t>Ghent</a:t>
            </a:r>
            <a:r>
              <a:rPr lang="nl-NL" dirty="0"/>
              <a:t> University</a:t>
            </a:r>
          </a:p>
          <a:p>
            <a:endParaRPr lang="nl-NL" dirty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618" y="5146434"/>
            <a:ext cx="280400" cy="335260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618" y="5569897"/>
            <a:ext cx="280400" cy="356595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618" y="6134588"/>
            <a:ext cx="280400" cy="280400"/>
          </a:xfrm>
          <a:prstGeom prst="rect">
            <a:avLst/>
          </a:prstGeom>
        </p:spPr>
      </p:pic>
      <p:pic>
        <p:nvPicPr>
          <p:cNvPr id="8" name="Picture 11" descr="Zuid-Afrika Geert Proefve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608" y="1651181"/>
            <a:ext cx="2174419" cy="2583076"/>
          </a:xfrm>
          <a:prstGeom prst="rect">
            <a:avLst/>
          </a:prstGeom>
          <a:noFill/>
          <a:ln w="15875">
            <a:solidFill>
              <a:srgbClr val="0073A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685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Multifunctional agricultural robotics for significant  agronomy and environmental benefits</a:t>
            </a:r>
            <a:endParaRPr lang="nl-NL" sz="4000" dirty="0"/>
          </a:p>
        </p:txBody>
      </p:sp>
      <p:sp>
        <p:nvSpPr>
          <p:cNvPr id="11" name="Ondertitel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>
                <a:solidFill>
                  <a:srgbClr val="92D050"/>
                </a:solidFill>
              </a:rPr>
              <a:t>Abdul M. Mouazen, 08/09/2021 </a:t>
            </a:r>
          </a:p>
        </p:txBody>
      </p:sp>
      <p:sp>
        <p:nvSpPr>
          <p:cNvPr id="6" name="Text Placeholder Organsation L1/L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department of environment</a:t>
            </a:r>
          </a:p>
          <a:p>
            <a:pPr lvl="1"/>
            <a:r>
              <a:rPr lang="en-GB" dirty="0"/>
              <a:t>research group precision scoring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" r="209"/>
          <a:stretch>
            <a:fillRect/>
          </a:stretch>
        </p:blipFill>
        <p:spPr bwMode="auto">
          <a:xfrm>
            <a:off x="2976282" y="8366400"/>
            <a:ext cx="2322000" cy="9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0421A-4104-4005-8AB3-5FB3CC33E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593" y="8254778"/>
            <a:ext cx="3162300" cy="1209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3F88F8-E3AD-428C-9F6E-2CAF4C475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4765" y="79006"/>
            <a:ext cx="4532540" cy="1088378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9321E598-60A4-468A-8213-DB37AF396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" r="1777"/>
          <a:stretch>
            <a:fillRect/>
          </a:stretch>
        </p:blipFill>
        <p:spPr bwMode="auto">
          <a:xfrm>
            <a:off x="14270871" y="8366400"/>
            <a:ext cx="2442023" cy="99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A4AEAC-35DE-4A9D-82C6-C4F9A59D1D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8926" y="7966192"/>
            <a:ext cx="2442023" cy="17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12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0118" y="412915"/>
            <a:ext cx="15705282" cy="863693"/>
          </a:xfrm>
        </p:spPr>
        <p:txBody>
          <a:bodyPr/>
          <a:lstStyle/>
          <a:p>
            <a:r>
              <a:rPr lang="en-GB" sz="3600" u="none" dirty="0"/>
              <a:t>Context – precision agriculture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16</a:t>
            </a:fld>
            <a:endParaRPr lang="en-GB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003693F-7639-440E-92F3-98C88446C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115693"/>
            <a:ext cx="15699575" cy="66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Problem:</a:t>
            </a:r>
          </a:p>
          <a:p>
            <a:pPr marL="86400" indent="0">
              <a:buNone/>
            </a:pPr>
            <a:r>
              <a:rPr lang="en-US" sz="2800" dirty="0">
                <a:solidFill>
                  <a:srgbClr val="002060"/>
                </a:solidFill>
              </a:rPr>
              <a:t>Currently farming inputs are applied homogeneously over the entire area of a field:</a:t>
            </a:r>
          </a:p>
          <a:p>
            <a:pPr marL="3721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Environmental contamination from excess use of agrochemicals</a:t>
            </a:r>
            <a:r>
              <a:rPr lang="en-GB" sz="2800" dirty="0">
                <a:solidFill>
                  <a:srgbClr val="002060"/>
                </a:solidFill>
              </a:rPr>
              <a:t>.</a:t>
            </a:r>
          </a:p>
          <a:p>
            <a:pPr marL="3721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Poor crop performance and yield.</a:t>
            </a:r>
          </a:p>
          <a:p>
            <a:pPr marL="3721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Poor economic return.</a:t>
            </a:r>
          </a:p>
          <a:p>
            <a:pPr marL="86400" indent="0">
              <a:buNone/>
            </a:pPr>
            <a:endParaRPr lang="nl-BE" sz="2800" dirty="0"/>
          </a:p>
          <a:p>
            <a:pPr marL="8640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Solution:</a:t>
            </a:r>
          </a:p>
          <a:p>
            <a:pPr marL="86400" indent="0">
              <a:buNone/>
            </a:pPr>
            <a:r>
              <a:rPr lang="nl-BE" sz="2800" dirty="0" err="1">
                <a:solidFill>
                  <a:srgbClr val="002060"/>
                </a:solidFill>
              </a:rPr>
              <a:t>Variable</a:t>
            </a:r>
            <a:r>
              <a:rPr lang="nl-BE" sz="2800" dirty="0">
                <a:solidFill>
                  <a:srgbClr val="002060"/>
                </a:solidFill>
              </a:rPr>
              <a:t> </a:t>
            </a:r>
            <a:r>
              <a:rPr lang="nl-BE" sz="2800" dirty="0" err="1">
                <a:solidFill>
                  <a:srgbClr val="002060"/>
                </a:solidFill>
              </a:rPr>
              <a:t>rate</a:t>
            </a:r>
            <a:r>
              <a:rPr lang="nl-BE" sz="2800" dirty="0">
                <a:solidFill>
                  <a:srgbClr val="002060"/>
                </a:solidFill>
              </a:rPr>
              <a:t> </a:t>
            </a:r>
            <a:r>
              <a:rPr lang="nl-BE" sz="2800" dirty="0" err="1">
                <a:solidFill>
                  <a:srgbClr val="002060"/>
                </a:solidFill>
              </a:rPr>
              <a:t>application</a:t>
            </a:r>
            <a:r>
              <a:rPr lang="nl-BE" sz="2800" dirty="0">
                <a:solidFill>
                  <a:srgbClr val="002060"/>
                </a:solidFill>
              </a:rPr>
              <a:t> of </a:t>
            </a:r>
            <a:r>
              <a:rPr lang="nl-BE" sz="2800" dirty="0" err="1">
                <a:solidFill>
                  <a:srgbClr val="002060"/>
                </a:solidFill>
              </a:rPr>
              <a:t>farming</a:t>
            </a:r>
            <a:r>
              <a:rPr lang="nl-BE" sz="2800" dirty="0">
                <a:solidFill>
                  <a:srgbClr val="002060"/>
                </a:solidFill>
              </a:rPr>
              <a:t> </a:t>
            </a:r>
            <a:r>
              <a:rPr lang="nl-BE" sz="2800" dirty="0" err="1">
                <a:solidFill>
                  <a:srgbClr val="002060"/>
                </a:solidFill>
              </a:rPr>
              <a:t>inputs</a:t>
            </a:r>
            <a:endParaRPr lang="nl-BE" sz="2800" dirty="0">
              <a:solidFill>
                <a:srgbClr val="002060"/>
              </a:solidFill>
            </a:endParaRPr>
          </a:p>
        </p:txBody>
      </p:sp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9C78D1A4-DB4F-4F26-B5B8-5E6D10550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40" y="8378457"/>
            <a:ext cx="4125424" cy="1375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B7858-938E-48C7-A502-868716405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404" y="5586393"/>
            <a:ext cx="3390900" cy="3390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F34381-2797-4F3D-A812-7A6877893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1" y="2276854"/>
            <a:ext cx="4398495" cy="3145673"/>
          </a:xfrm>
          <a:prstGeom prst="rect">
            <a:avLst/>
          </a:prstGeom>
        </p:spPr>
      </p:pic>
      <p:sp>
        <p:nvSpPr>
          <p:cNvPr id="5" name="Arrow: Curved Down 4">
            <a:extLst>
              <a:ext uri="{FF2B5EF4-FFF2-40B4-BE49-F238E27FC236}">
                <a16:creationId xmlns:a16="http://schemas.microsoft.com/office/drawing/2014/main" id="{A9EEAE6C-61A2-43B1-829C-4EDC6F4A6315}"/>
              </a:ext>
            </a:extLst>
          </p:cNvPr>
          <p:cNvSpPr/>
          <p:nvPr/>
        </p:nvSpPr>
        <p:spPr>
          <a:xfrm rot="2846319">
            <a:off x="7674229" y="4944497"/>
            <a:ext cx="825118" cy="403279"/>
          </a:xfrm>
          <a:prstGeom prst="curvedDownArrow">
            <a:avLst/>
          </a:prstGeom>
          <a:solidFill>
            <a:srgbClr val="C00000"/>
          </a:solidFill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299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0118" y="412915"/>
            <a:ext cx="15705282" cy="863693"/>
          </a:xfrm>
        </p:spPr>
        <p:txBody>
          <a:bodyPr/>
          <a:lstStyle/>
          <a:p>
            <a:r>
              <a:rPr lang="en-GB" sz="3600" u="none" dirty="0"/>
              <a:t>Context - robotics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17</a:t>
            </a:fld>
            <a:endParaRPr lang="en-GB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003693F-7639-440E-92F3-98C88446C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115693"/>
            <a:ext cx="15699575" cy="66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  <a:latin typeface="Lato Light"/>
              </a:rPr>
              <a:t>Problem:</a:t>
            </a:r>
          </a:p>
          <a:p>
            <a:pPr marL="86400" indent="0">
              <a:buNone/>
            </a:pPr>
            <a:r>
              <a:rPr lang="en-US" sz="2800" dirty="0">
                <a:solidFill>
                  <a:srgbClr val="002060"/>
                </a:solidFill>
                <a:latin typeface="Lato Light"/>
              </a:rPr>
              <a:t>Heavy machines 30 – 70 t              </a:t>
            </a:r>
            <a:r>
              <a:rPr lang="en-US" sz="2800" b="1" dirty="0">
                <a:solidFill>
                  <a:srgbClr val="C00000"/>
                </a:solidFill>
                <a:latin typeface="Lato Light"/>
              </a:rPr>
              <a:t>Compaction</a:t>
            </a:r>
          </a:p>
          <a:p>
            <a:pPr marL="86400" indent="0">
              <a:buNone/>
            </a:pPr>
            <a:r>
              <a:rPr lang="en-US" sz="2800" b="1">
                <a:solidFill>
                  <a:srgbClr val="C00000"/>
                </a:solidFill>
                <a:latin typeface="Lato Light"/>
              </a:rPr>
              <a:t>														</a:t>
            </a:r>
            <a:endParaRPr lang="en-US" sz="2800" b="1" dirty="0">
              <a:solidFill>
                <a:srgbClr val="C00000"/>
              </a:solidFill>
              <a:latin typeface="Lato Light"/>
            </a:endParaRPr>
          </a:p>
          <a:p>
            <a:pPr marL="86400" indent="0">
              <a:buNone/>
            </a:pPr>
            <a:endParaRPr lang="en-US" sz="2800" dirty="0"/>
          </a:p>
          <a:p>
            <a:pPr marL="86400" indent="0">
              <a:buNone/>
            </a:pPr>
            <a:endParaRPr lang="en-US" sz="2800" dirty="0">
              <a:solidFill>
                <a:srgbClr val="C00000"/>
              </a:solidFill>
              <a:latin typeface="Lato Light"/>
            </a:endParaRPr>
          </a:p>
          <a:p>
            <a:pPr marL="86400" indent="0">
              <a:buNone/>
            </a:pPr>
            <a:endParaRPr lang="en-US" sz="2800" dirty="0">
              <a:solidFill>
                <a:srgbClr val="C00000"/>
              </a:solidFill>
              <a:latin typeface="Lato Light"/>
            </a:endParaRPr>
          </a:p>
          <a:p>
            <a:pPr marL="86400" indent="0">
              <a:buNone/>
            </a:pPr>
            <a:r>
              <a:rPr lang="en-US" sz="2800" dirty="0">
                <a:solidFill>
                  <a:srgbClr val="C00000"/>
                </a:solidFill>
                <a:latin typeface="Lato Light"/>
              </a:rPr>
              <a:t>Solution:</a:t>
            </a:r>
          </a:p>
          <a:p>
            <a:pPr marL="86400" indent="0">
              <a:buNone/>
            </a:pPr>
            <a:r>
              <a:rPr lang="en-US" sz="2800" dirty="0">
                <a:solidFill>
                  <a:srgbClr val="002060"/>
                </a:solidFill>
              </a:rPr>
              <a:t>Light weight fleet of robots</a:t>
            </a:r>
          </a:p>
          <a:p>
            <a:pPr marL="86400" indent="0">
              <a:buNone/>
            </a:pPr>
            <a:endParaRPr lang="en-US" sz="2800" dirty="0"/>
          </a:p>
          <a:p>
            <a:pPr marL="86400" indent="0">
              <a:buNone/>
            </a:pPr>
            <a:endParaRPr lang="en-US" sz="2800" dirty="0"/>
          </a:p>
          <a:p>
            <a:pPr marL="86400" indent="0">
              <a:buNone/>
            </a:pPr>
            <a:endParaRPr lang="en-US" sz="2800" dirty="0"/>
          </a:p>
        </p:txBody>
      </p:sp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9C78D1A4-DB4F-4F26-B5B8-5E6D10550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40" y="8378457"/>
            <a:ext cx="4125424" cy="1375143"/>
          </a:xfrm>
          <a:prstGeom prst="rect">
            <a:avLst/>
          </a:prstGeom>
        </p:spPr>
      </p:pic>
      <p:pic>
        <p:nvPicPr>
          <p:cNvPr id="10" name="Picture 5" descr="Image8">
            <a:extLst>
              <a:ext uri="{FF2B5EF4-FFF2-40B4-BE49-F238E27FC236}">
                <a16:creationId xmlns:a16="http://schemas.microsoft.com/office/drawing/2014/main" id="{7E7F771D-F3CA-402C-B67D-EAA2024D3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960" y="522847"/>
            <a:ext cx="4213750" cy="249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4E046033-E7DB-4574-ADE3-57D7211AB19D}"/>
              </a:ext>
            </a:extLst>
          </p:cNvPr>
          <p:cNvSpPr/>
          <p:nvPr/>
        </p:nvSpPr>
        <p:spPr>
          <a:xfrm>
            <a:off x="5194093" y="1807512"/>
            <a:ext cx="809541" cy="344017"/>
          </a:xfrm>
          <a:prstGeom prst="rightArrow">
            <a:avLst/>
          </a:prstGeom>
          <a:solidFill>
            <a:srgbClr val="C00000"/>
          </a:solidFill>
          <a:ln w="317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3" descr="Sbeetroot">
            <a:extLst>
              <a:ext uri="{FF2B5EF4-FFF2-40B4-BE49-F238E27FC236}">
                <a16:creationId xmlns:a16="http://schemas.microsoft.com/office/drawing/2014/main" id="{E18CCACC-D185-417D-80DE-0E9F4F58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15647" y="4209112"/>
            <a:ext cx="2037928" cy="3179691"/>
          </a:xfrm>
          <a:prstGeom prst="rect">
            <a:avLst/>
          </a:prstGeom>
          <a:noFill/>
        </p:spPr>
      </p:pic>
      <p:pic>
        <p:nvPicPr>
          <p:cNvPr id="12" name="Picture 4" descr="sbeetpan">
            <a:extLst>
              <a:ext uri="{FF2B5EF4-FFF2-40B4-BE49-F238E27FC236}">
                <a16:creationId xmlns:a16="http://schemas.microsoft.com/office/drawing/2014/main" id="{88605AB2-223D-4305-BE36-D3FC3CDC3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588" y="4151213"/>
            <a:ext cx="2196556" cy="3237590"/>
          </a:xfrm>
          <a:prstGeom prst="rect">
            <a:avLst/>
          </a:prstGeom>
          <a:noFill/>
        </p:spPr>
      </p:pic>
      <p:pic>
        <p:nvPicPr>
          <p:cNvPr id="14" name="Picture 6" descr="C! oops wet field">
            <a:extLst>
              <a:ext uri="{FF2B5EF4-FFF2-40B4-BE49-F238E27FC236}">
                <a16:creationId xmlns:a16="http://schemas.microsoft.com/office/drawing/2014/main" id="{CA8606F2-5AF2-4DF6-9FEC-6E923BD0A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725" y="676024"/>
            <a:ext cx="3798736" cy="233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mud1">
            <a:extLst>
              <a:ext uri="{FF2B5EF4-FFF2-40B4-BE49-F238E27FC236}">
                <a16:creationId xmlns:a16="http://schemas.microsoft.com/office/drawing/2014/main" id="{EAFB5795-9E96-4E90-BD39-66A1C1F90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7234" y="5678452"/>
            <a:ext cx="2328452" cy="174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62A43A-F6C3-4121-875C-A811239FF9F1}"/>
              </a:ext>
            </a:extLst>
          </p:cNvPr>
          <p:cNvSpPr txBox="1"/>
          <p:nvPr/>
        </p:nvSpPr>
        <p:spPr>
          <a:xfrm>
            <a:off x="8094634" y="7538414"/>
            <a:ext cx="8476679" cy="561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2060"/>
                </a:solidFill>
              </a:rPr>
              <a:t>Poor crop performance 		Erosion &amp; Flooding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0E2FFD0C-D3A7-4D78-94E3-A363980F81C2}"/>
              </a:ext>
            </a:extLst>
          </p:cNvPr>
          <p:cNvSpPr/>
          <p:nvPr/>
        </p:nvSpPr>
        <p:spPr>
          <a:xfrm>
            <a:off x="12877236" y="3299012"/>
            <a:ext cx="336740" cy="702589"/>
          </a:xfrm>
          <a:prstGeom prst="downArrow">
            <a:avLst/>
          </a:prstGeom>
          <a:solidFill>
            <a:srgbClr val="C00000"/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00A8A3-AA38-4412-8A3A-15F3B09986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902" y="4203265"/>
            <a:ext cx="1847850" cy="2476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D55D10-43FF-41E7-8E64-9480366D5F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6" y="4789480"/>
            <a:ext cx="5746901" cy="344395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EAC694-BC81-49CD-9E2A-946CBC13814E}"/>
              </a:ext>
            </a:extLst>
          </p:cNvPr>
          <p:cNvCxnSpPr/>
          <p:nvPr/>
        </p:nvCxnSpPr>
        <p:spPr>
          <a:xfrm>
            <a:off x="7261412" y="2302443"/>
            <a:ext cx="0" cy="6752018"/>
          </a:xfrm>
          <a:prstGeom prst="line">
            <a:avLst/>
          </a:prstGeom>
          <a:ln w="31750">
            <a:solidFill>
              <a:srgbClr val="1E64C8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6CC4CF7-6C9D-4863-977A-F508A7B0CABB}"/>
              </a:ext>
            </a:extLst>
          </p:cNvPr>
          <p:cNvSpPr/>
          <p:nvPr/>
        </p:nvSpPr>
        <p:spPr>
          <a:xfrm>
            <a:off x="6245892" y="1689160"/>
            <a:ext cx="2195110" cy="514422"/>
          </a:xfrm>
          <a:prstGeom prst="rect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75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BBE6-1E3C-4909-906F-8EBE8AA73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u="none" dirty="0" err="1"/>
              <a:t>UGEnt</a:t>
            </a:r>
            <a:r>
              <a:rPr lang="en-US" sz="3600" u="none" dirty="0"/>
              <a:t> solution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601CEB-AEFE-4CEF-BB29-08F5446EC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18</a:t>
            </a:fld>
            <a:endParaRPr lang="en-GB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A6D1F-5B9C-4783-B1D6-5AE3A64109D5}"/>
              </a:ext>
            </a:extLst>
          </p:cNvPr>
          <p:cNvSpPr txBox="1"/>
          <p:nvPr/>
        </p:nvSpPr>
        <p:spPr>
          <a:xfrm>
            <a:off x="3711388" y="1757083"/>
            <a:ext cx="11562781" cy="628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3200" dirty="0">
                <a:solidFill>
                  <a:srgbClr val="002060"/>
                </a:solidFill>
              </a:rPr>
              <a:t>Combining Robotics + Precision application of farming inputs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525A54-51EA-4E3C-AE88-82800CD0E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220" y="2847980"/>
            <a:ext cx="9573116" cy="538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18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118" y="499736"/>
            <a:ext cx="15705282" cy="863693"/>
          </a:xfrm>
        </p:spPr>
        <p:txBody>
          <a:bodyPr/>
          <a:lstStyle/>
          <a:p>
            <a:r>
              <a:rPr lang="en-GB" sz="3600" u="none" dirty="0"/>
              <a:t>Integration of technologies</a:t>
            </a:r>
            <a:endParaRPr lang="en-US" sz="3600" u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25" y="1570882"/>
            <a:ext cx="9424869" cy="6696000"/>
          </a:xfrm>
        </p:spPr>
        <p:txBody>
          <a:bodyPr>
            <a:noAutofit/>
          </a:bodyPr>
          <a:lstStyle/>
          <a:p>
            <a:pPr marL="86400" indent="0">
              <a:buNone/>
            </a:pPr>
            <a:r>
              <a:rPr lang="en-GB" sz="2600" b="1" dirty="0">
                <a:solidFill>
                  <a:srgbClr val="C00000"/>
                </a:solidFill>
              </a:rPr>
              <a:t>Integrated agricultural system:</a:t>
            </a:r>
          </a:p>
          <a:p>
            <a:pPr marL="86400" indent="0">
              <a:buNone/>
            </a:pPr>
            <a:endParaRPr lang="en-GB" sz="2600" dirty="0"/>
          </a:p>
          <a:p>
            <a:pPr marL="86400" indent="0">
              <a:buNone/>
            </a:pPr>
            <a:r>
              <a:rPr lang="en-US" sz="2600" dirty="0">
                <a:solidFill>
                  <a:srgbClr val="002060"/>
                </a:solidFill>
              </a:rPr>
              <a:t>Technologies to be integrated are often include:</a:t>
            </a:r>
          </a:p>
          <a:p>
            <a:endParaRPr lang="en-US" sz="2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</a:rPr>
              <a:t>Global positioning system (GPS)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</a:rPr>
              <a:t>Proximal soil and crop sensing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</a:rPr>
              <a:t>Remote sensing ‘of crop’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</a:rPr>
              <a:t>Auxiliary data (weather, topography)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</a:rPr>
              <a:t>Yield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</a:rPr>
              <a:t>Geographical information system (GIS)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</a:rPr>
              <a:t>Geostatistical</a:t>
            </a:r>
            <a:r>
              <a:rPr lang="en-US" sz="2600" dirty="0">
                <a:solidFill>
                  <a:srgbClr val="002060"/>
                </a:solidFill>
              </a:rPr>
              <a:t> modelling and mapping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</a:rPr>
              <a:t>Decision support tool (PA software)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</a:rPr>
              <a:t>Variable rate technologies.</a:t>
            </a:r>
            <a:endParaRPr lang="en-GB" sz="2600" dirty="0">
              <a:solidFill>
                <a:srgbClr val="002060"/>
              </a:solidFill>
            </a:endParaRPr>
          </a:p>
          <a:p>
            <a:pPr marL="8640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19</a:t>
            </a:fld>
            <a:endParaRPr lang="en-GB" noProof="0" dirty="0"/>
          </a:p>
        </p:txBody>
      </p:sp>
      <p:grpSp>
        <p:nvGrpSpPr>
          <p:cNvPr id="26" name="Group 24"/>
          <p:cNvGrpSpPr>
            <a:grpSpLocks/>
          </p:cNvGrpSpPr>
          <p:nvPr/>
        </p:nvGrpSpPr>
        <p:grpSpPr bwMode="auto">
          <a:xfrm>
            <a:off x="9522534" y="499736"/>
            <a:ext cx="6617907" cy="5080192"/>
            <a:chOff x="2623062" y="2921595"/>
            <a:chExt cx="4764196" cy="3772541"/>
          </a:xfrm>
        </p:grpSpPr>
        <p:pic>
          <p:nvPicPr>
            <p:cNvPr id="27" name="Picture 2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9972" y="2921595"/>
              <a:ext cx="1222583" cy="1023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7" descr="alle veld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39"/>
            <a:stretch>
              <a:fillRect/>
            </a:stretch>
          </p:blipFill>
          <p:spPr bwMode="auto">
            <a:xfrm>
              <a:off x="2623062" y="4814478"/>
              <a:ext cx="1988445" cy="1470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Line 10"/>
            <p:cNvSpPr>
              <a:spLocks noChangeAspect="1" noChangeShapeType="1"/>
            </p:cNvSpPr>
            <p:nvPr/>
          </p:nvSpPr>
          <p:spPr bwMode="auto">
            <a:xfrm flipV="1">
              <a:off x="6102673" y="5198219"/>
              <a:ext cx="185134" cy="953615"/>
            </a:xfrm>
            <a:prstGeom prst="line">
              <a:avLst/>
            </a:prstGeom>
            <a:noFill/>
            <a:ln w="349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Text Box 13"/>
            <p:cNvSpPr txBox="1">
              <a:spLocks noChangeAspect="1" noChangeArrowheads="1"/>
            </p:cNvSpPr>
            <p:nvPr/>
          </p:nvSpPr>
          <p:spPr bwMode="auto">
            <a:xfrm>
              <a:off x="3319055" y="6318819"/>
              <a:ext cx="1038322" cy="245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600">
                  <a:solidFill>
                    <a:srgbClr val="777777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600">
                  <a:solidFill>
                    <a:srgbClr val="777777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777777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777777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77777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7777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7777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7777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77777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70000"/>
                </a:lnSpc>
                <a:buFontTx/>
                <a:buNone/>
              </a:pPr>
              <a:r>
                <a:rPr lang="en-GB" altLang="en-US" sz="1400" b="1" dirty="0">
                  <a:solidFill>
                    <a:srgbClr val="AC0000"/>
                  </a:solidFill>
                  <a:latin typeface="+mn-lt"/>
                </a:rPr>
                <a:t>GIS</a:t>
              </a:r>
            </a:p>
          </p:txBody>
        </p:sp>
        <p:pic>
          <p:nvPicPr>
            <p:cNvPr id="3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9972" y="6005124"/>
              <a:ext cx="1050548" cy="689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504" y="3560831"/>
              <a:ext cx="894232" cy="768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573" y="5611277"/>
              <a:ext cx="996405" cy="788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ardrop 33"/>
            <p:cNvSpPr/>
            <p:nvPr/>
          </p:nvSpPr>
          <p:spPr>
            <a:xfrm rot="12393356">
              <a:off x="4703358" y="4255322"/>
              <a:ext cx="1339569" cy="1414702"/>
            </a:xfrm>
            <a:prstGeom prst="teardrop">
              <a:avLst>
                <a:gd name="adj" fmla="val 84340"/>
              </a:avLst>
            </a:prstGeom>
            <a:noFill/>
            <a:ln cap="sq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5362032" y="3871081"/>
              <a:ext cx="0" cy="392179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5955633" y="4329946"/>
              <a:ext cx="479325" cy="228639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 flipV="1">
              <a:off x="5877862" y="5395340"/>
              <a:ext cx="495196" cy="215937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31" idx="0"/>
            </p:cNvCxnSpPr>
            <p:nvPr/>
          </p:nvCxnSpPr>
          <p:spPr>
            <a:xfrm flipV="1">
              <a:off x="5274739" y="5660497"/>
              <a:ext cx="53964" cy="344547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5736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070" y="4499600"/>
              <a:ext cx="853188" cy="944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0" name="Straight Arrow Connector 39"/>
            <p:cNvCxnSpPr/>
            <p:nvPr/>
          </p:nvCxnSpPr>
          <p:spPr>
            <a:xfrm flipH="1">
              <a:off x="6049276" y="4931712"/>
              <a:ext cx="522178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5737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145" y="4619238"/>
              <a:ext cx="1017363" cy="76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2" name="Straight Arrow Connector 41"/>
          <p:cNvCxnSpPr/>
          <p:nvPr/>
        </p:nvCxnSpPr>
        <p:spPr>
          <a:xfrm flipV="1">
            <a:off x="11893475" y="3830939"/>
            <a:ext cx="596192" cy="323666"/>
          </a:xfrm>
          <a:prstGeom prst="straightConnector1">
            <a:avLst/>
          </a:prstGeom>
          <a:ln w="25400">
            <a:solidFill>
              <a:srgbClr val="AB320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endCxn id="44" idx="3"/>
          </p:cNvCxnSpPr>
          <p:nvPr/>
        </p:nvCxnSpPr>
        <p:spPr>
          <a:xfrm rot="10800000">
            <a:off x="11782676" y="1980306"/>
            <a:ext cx="931696" cy="593074"/>
          </a:xfrm>
          <a:prstGeom prst="bentConnector3">
            <a:avLst>
              <a:gd name="adj1" fmla="val 50000"/>
            </a:avLst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140" y="1219693"/>
            <a:ext cx="1465536" cy="1521226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833034F8-C837-4739-90ED-B8A72F9B4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485" y="6592210"/>
            <a:ext cx="7312190" cy="2766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3172B6AC-9F94-45CA-B0C4-5AEC961D7A6E}"/>
              </a:ext>
            </a:extLst>
          </p:cNvPr>
          <p:cNvSpPr/>
          <p:nvPr/>
        </p:nvSpPr>
        <p:spPr>
          <a:xfrm>
            <a:off x="13185715" y="5715723"/>
            <a:ext cx="278969" cy="692565"/>
          </a:xfrm>
          <a:prstGeom prst="downArrow">
            <a:avLst/>
          </a:prstGeom>
          <a:solidFill>
            <a:srgbClr val="C00000"/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86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590550" y="8032808"/>
            <a:ext cx="1809750" cy="1435184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"/>
            <a:ext cx="17338675" cy="975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u="none" dirty="0"/>
              <a:t>Innovative multi-sensor platforms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5729070" y="8948703"/>
            <a:ext cx="921880" cy="519289"/>
          </a:xfrm>
        </p:spPr>
        <p:txBody>
          <a:bodyPr/>
          <a:lstStyle/>
          <a:p>
            <a:fld id="{6E2D2B3B-882E-40F3-A32F-6DD51691504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421" y="1862961"/>
            <a:ext cx="2215714" cy="324971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6"/>
          <p:cNvSpPr txBox="1">
            <a:spLocks/>
          </p:cNvSpPr>
          <p:nvPr/>
        </p:nvSpPr>
        <p:spPr>
          <a:xfrm>
            <a:off x="839373" y="1862961"/>
            <a:ext cx="7206124" cy="5041210"/>
          </a:xfrm>
          <a:prstGeom prst="rect">
            <a:avLst/>
          </a:prstGeom>
        </p:spPr>
        <p:txBody>
          <a:bodyPr/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  <a:lvl2pPr marL="82550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rgbClr val="777777"/>
                </a:solidFill>
                <a:latin typeface="+mn-lt"/>
              </a:defRPr>
            </a:lvl2pPr>
            <a:lvl3pPr marL="12334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777777"/>
                </a:solidFill>
                <a:latin typeface="+mn-lt"/>
              </a:defRPr>
            </a:lvl3pPr>
            <a:lvl4pPr marL="1641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77777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77777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77777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77777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77777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77777"/>
                </a:solidFill>
                <a:latin typeface="+mn-lt"/>
              </a:defRPr>
            </a:lvl9pPr>
          </a:lstStyle>
          <a:p>
            <a:r>
              <a:rPr lang="en-GB" sz="2000" kern="0" dirty="0">
                <a:solidFill>
                  <a:srgbClr val="002060"/>
                </a:solidFill>
                <a:latin typeface="+mj-lt"/>
              </a:rPr>
              <a:t>High resolution data (1500 – 2000 readings per ha).</a:t>
            </a:r>
          </a:p>
          <a:p>
            <a:r>
              <a:rPr lang="en-GB" sz="2000" kern="0" dirty="0">
                <a:solidFill>
                  <a:srgbClr val="002060"/>
                </a:solidFill>
                <a:latin typeface="+mj-lt"/>
              </a:rPr>
              <a:t>Any depth between 5 – 50 cm.</a:t>
            </a:r>
          </a:p>
          <a:p>
            <a:r>
              <a:rPr lang="en-GB" sz="2000" kern="0" dirty="0">
                <a:solidFill>
                  <a:srgbClr val="002060"/>
                </a:solidFill>
                <a:latin typeface="+mj-lt"/>
              </a:rPr>
              <a:t>Can be fit onto different soil equipment e.g., tillage, planters &amp; seeding machine.</a:t>
            </a:r>
          </a:p>
          <a:p>
            <a:r>
              <a:rPr lang="en-GB" sz="2000" kern="0" dirty="0">
                <a:solidFill>
                  <a:srgbClr val="002060"/>
                </a:solidFill>
                <a:latin typeface="+mj-lt"/>
              </a:rPr>
              <a:t>Particularly successful for organic carbon, moisture, total nitrogen, clay and organic matter.</a:t>
            </a:r>
          </a:p>
          <a:p>
            <a:r>
              <a:rPr lang="en-GB" sz="2000" kern="0" dirty="0">
                <a:solidFill>
                  <a:srgbClr val="002060"/>
                </a:solidFill>
                <a:latin typeface="+mj-lt"/>
              </a:rPr>
              <a:t>Less accurate for pH, P, K, Mg, and cation exchange capacity.</a:t>
            </a:r>
          </a:p>
          <a:p>
            <a:endParaRPr lang="en-GB" sz="2000" kern="0" dirty="0">
              <a:solidFill>
                <a:srgbClr val="002060"/>
              </a:solidFill>
              <a:latin typeface="+mj-lt"/>
            </a:endParaRPr>
          </a:p>
          <a:p>
            <a:endParaRPr lang="en-GB" sz="2000" kern="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615344" y="8591614"/>
            <a:ext cx="670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600" dirty="0">
                <a:solidFill>
                  <a:srgbClr val="C00000"/>
                </a:solidFill>
              </a:rPr>
              <a:t>On-line multi-sensor platform (Mouazen, 2006)</a:t>
            </a:r>
            <a:br>
              <a:rPr lang="en-GB" sz="1600" dirty="0">
                <a:solidFill>
                  <a:srgbClr val="C00000"/>
                </a:solidFill>
              </a:rPr>
            </a:br>
            <a:br>
              <a:rPr lang="en-GB" sz="1600" dirty="0">
                <a:solidFill>
                  <a:srgbClr val="C00000"/>
                </a:solidFill>
              </a:rPr>
            </a:br>
            <a:r>
              <a:rPr lang="en-GB" sz="1100" dirty="0">
                <a:solidFill>
                  <a:srgbClr val="C00000"/>
                </a:solidFill>
              </a:rPr>
              <a:t>Mouazen, A.M. (2006). Soil Survey Device. International publication published under the patent cooperation treaty (PCT). World Intellectual Property Organization, International Bureau. International Publication Number: WO2006/015463; PCT/BE2005/000129; IPC: G01N21/00; G01N21/00.</a:t>
            </a:r>
          </a:p>
        </p:txBody>
      </p:sp>
      <p:grpSp>
        <p:nvGrpSpPr>
          <p:cNvPr id="66" name="Group 33"/>
          <p:cNvGrpSpPr>
            <a:grpSpLocks noChangeAspect="1"/>
          </p:cNvGrpSpPr>
          <p:nvPr/>
        </p:nvGrpSpPr>
        <p:grpSpPr bwMode="auto">
          <a:xfrm>
            <a:off x="10021890" y="5461987"/>
            <a:ext cx="5532687" cy="3180398"/>
            <a:chOff x="2396" y="991"/>
            <a:chExt cx="3458" cy="1988"/>
          </a:xfrm>
        </p:grpSpPr>
        <p:grpSp>
          <p:nvGrpSpPr>
            <p:cNvPr id="67" name="Group 34"/>
            <p:cNvGrpSpPr>
              <a:grpSpLocks noChangeAspect="1"/>
            </p:cNvGrpSpPr>
            <p:nvPr/>
          </p:nvGrpSpPr>
          <p:grpSpPr bwMode="auto">
            <a:xfrm>
              <a:off x="2396" y="991"/>
              <a:ext cx="3458" cy="1628"/>
              <a:chOff x="1151" y="1619"/>
              <a:chExt cx="3458" cy="1628"/>
            </a:xfrm>
          </p:grpSpPr>
          <p:sp>
            <p:nvSpPr>
              <p:cNvPr id="82" name="AutoShape 35"/>
              <p:cNvSpPr>
                <a:spLocks noChangeAspect="1" noChangeArrowheads="1" noTextEdit="1"/>
              </p:cNvSpPr>
              <p:nvPr/>
            </p:nvSpPr>
            <p:spPr bwMode="auto">
              <a:xfrm>
                <a:off x="1151" y="1620"/>
                <a:ext cx="3458" cy="1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pic>
            <p:nvPicPr>
              <p:cNvPr id="83" name="Picture 3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1" y="1620"/>
                <a:ext cx="3454" cy="1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4" name="Rectangle 37"/>
              <p:cNvSpPr>
                <a:spLocks noChangeArrowheads="1"/>
              </p:cNvSpPr>
              <p:nvPr/>
            </p:nvSpPr>
            <p:spPr bwMode="auto">
              <a:xfrm>
                <a:off x="1151" y="1619"/>
                <a:ext cx="3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600">
                    <a:solidFill>
                      <a:srgbClr val="777777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600">
                    <a:solidFill>
                      <a:srgbClr val="777777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777777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777777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777777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777777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777777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777777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777777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2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n-GB" altLang="en-US" sz="2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8" name="Group 38"/>
            <p:cNvGrpSpPr>
              <a:grpSpLocks/>
            </p:cNvGrpSpPr>
            <p:nvPr/>
          </p:nvGrpSpPr>
          <p:grpSpPr bwMode="auto">
            <a:xfrm>
              <a:off x="4797" y="2398"/>
              <a:ext cx="119" cy="97"/>
              <a:chOff x="5021" y="2737"/>
              <a:chExt cx="119" cy="97"/>
            </a:xfrm>
          </p:grpSpPr>
          <p:sp>
            <p:nvSpPr>
              <p:cNvPr id="78" name="Line 39"/>
              <p:cNvSpPr>
                <a:spLocks noChangeShapeType="1"/>
              </p:cNvSpPr>
              <p:nvPr/>
            </p:nvSpPr>
            <p:spPr bwMode="auto">
              <a:xfrm>
                <a:off x="5104" y="2738"/>
                <a:ext cx="36" cy="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Line 40"/>
              <p:cNvSpPr>
                <a:spLocks noChangeShapeType="1"/>
              </p:cNvSpPr>
              <p:nvPr/>
            </p:nvSpPr>
            <p:spPr bwMode="auto">
              <a:xfrm>
                <a:off x="5027" y="2779"/>
                <a:ext cx="36" cy="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Line 41"/>
              <p:cNvSpPr>
                <a:spLocks noChangeShapeType="1"/>
              </p:cNvSpPr>
              <p:nvPr/>
            </p:nvSpPr>
            <p:spPr bwMode="auto">
              <a:xfrm flipH="1">
                <a:off x="5066" y="2793"/>
                <a:ext cx="73" cy="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Line 42"/>
              <p:cNvSpPr>
                <a:spLocks noChangeShapeType="1"/>
              </p:cNvSpPr>
              <p:nvPr/>
            </p:nvSpPr>
            <p:spPr bwMode="auto">
              <a:xfrm flipH="1">
                <a:off x="5021" y="2737"/>
                <a:ext cx="77" cy="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69" name="Rectangle 43"/>
            <p:cNvSpPr>
              <a:spLocks noChangeArrowheads="1"/>
            </p:cNvSpPr>
            <p:nvPr/>
          </p:nvSpPr>
          <p:spPr bwMode="auto">
            <a:xfrm>
              <a:off x="4681" y="2311"/>
              <a:ext cx="83" cy="9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600">
                  <a:solidFill>
                    <a:srgbClr val="777777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600">
                  <a:solidFill>
                    <a:srgbClr val="777777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777777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777777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77777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7777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7777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7777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77777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>
                <a:solidFill>
                  <a:schemeClr val="tx1"/>
                </a:solidFill>
              </a:endParaRPr>
            </a:p>
          </p:txBody>
        </p:sp>
        <p:sp>
          <p:nvSpPr>
            <p:cNvPr id="70" name="Line 44"/>
            <p:cNvSpPr>
              <a:spLocks noChangeShapeType="1"/>
            </p:cNvSpPr>
            <p:nvPr/>
          </p:nvSpPr>
          <p:spPr bwMode="auto">
            <a:xfrm>
              <a:off x="4682" y="2518"/>
              <a:ext cx="11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Line 45"/>
            <p:cNvSpPr>
              <a:spLocks noChangeShapeType="1"/>
            </p:cNvSpPr>
            <p:nvPr/>
          </p:nvSpPr>
          <p:spPr bwMode="auto">
            <a:xfrm>
              <a:off x="4838" y="2237"/>
              <a:ext cx="4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Line 46"/>
            <p:cNvSpPr>
              <a:spLocks noChangeShapeType="1"/>
            </p:cNvSpPr>
            <p:nvPr/>
          </p:nvSpPr>
          <p:spPr bwMode="auto">
            <a:xfrm>
              <a:off x="5277" y="2237"/>
              <a:ext cx="0" cy="2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Line 47"/>
            <p:cNvSpPr>
              <a:spLocks noChangeShapeType="1"/>
            </p:cNvSpPr>
            <p:nvPr/>
          </p:nvSpPr>
          <p:spPr bwMode="auto">
            <a:xfrm flipH="1" flipV="1">
              <a:off x="4540" y="2016"/>
              <a:ext cx="321" cy="44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Line 48"/>
            <p:cNvSpPr>
              <a:spLocks noChangeShapeType="1"/>
            </p:cNvSpPr>
            <p:nvPr/>
          </p:nvSpPr>
          <p:spPr bwMode="auto">
            <a:xfrm flipH="1">
              <a:off x="4106" y="2515"/>
              <a:ext cx="601" cy="295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Line 49"/>
            <p:cNvSpPr>
              <a:spLocks noChangeShapeType="1"/>
            </p:cNvSpPr>
            <p:nvPr/>
          </p:nvSpPr>
          <p:spPr bwMode="auto">
            <a:xfrm flipH="1" flipV="1">
              <a:off x="4537" y="2019"/>
              <a:ext cx="189" cy="33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Text Box 50"/>
            <p:cNvSpPr txBox="1">
              <a:spLocks noChangeArrowheads="1"/>
            </p:cNvSpPr>
            <p:nvPr/>
          </p:nvSpPr>
          <p:spPr bwMode="auto">
            <a:xfrm>
              <a:off x="3910" y="2762"/>
              <a:ext cx="473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600">
                  <a:solidFill>
                    <a:srgbClr val="777777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600">
                  <a:solidFill>
                    <a:srgbClr val="777777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777777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777777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77777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7777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7777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7777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77777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chemeClr val="tx1"/>
                  </a:solidFill>
                  <a:latin typeface="Times New Roman" pitchFamily="18" charset="0"/>
                </a:rPr>
                <a:t>Quartz</a:t>
              </a:r>
            </a:p>
          </p:txBody>
        </p:sp>
        <p:sp>
          <p:nvSpPr>
            <p:cNvPr id="77" name="Text Box 51"/>
            <p:cNvSpPr txBox="1">
              <a:spLocks noChangeArrowheads="1"/>
            </p:cNvSpPr>
            <p:nvPr/>
          </p:nvSpPr>
          <p:spPr bwMode="auto">
            <a:xfrm>
              <a:off x="4380" y="1884"/>
              <a:ext cx="479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600">
                  <a:solidFill>
                    <a:srgbClr val="777777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600">
                  <a:solidFill>
                    <a:srgbClr val="777777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777777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777777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77777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7777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7777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7777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777777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chemeClr val="tx1"/>
                  </a:solidFill>
                  <a:latin typeface="Times New Roman" pitchFamily="18" charset="0"/>
                </a:rPr>
                <a:t>Lenses</a:t>
              </a:r>
            </a:p>
          </p:txBody>
        </p:sp>
      </p:grpSp>
      <p:pic>
        <p:nvPicPr>
          <p:cNvPr id="30" name="WhatsApp Video 2021-06-10 at 9.50.00 AM">
            <a:hlinkClick r:id="" action="ppaction://media"/>
            <a:extLst>
              <a:ext uri="{FF2B5EF4-FFF2-40B4-BE49-F238E27FC236}">
                <a16:creationId xmlns:a16="http://schemas.microsoft.com/office/drawing/2014/main" id="{9A8B5FFC-A189-4F95-BDB2-2C803021FA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2759" y="1878451"/>
            <a:ext cx="5243922" cy="3048000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4D835E06-3837-4777-9EDF-6889700E1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867" y="4958798"/>
            <a:ext cx="3990112" cy="450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24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4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2012">
            <a:off x="8052510" y="2052440"/>
            <a:ext cx="3839531" cy="421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1076" y="442722"/>
            <a:ext cx="15703364" cy="863587"/>
          </a:xfrm>
        </p:spPr>
        <p:txBody>
          <a:bodyPr/>
          <a:lstStyle/>
          <a:p>
            <a:r>
              <a:rPr lang="en-GB" sz="3600" u="none" dirty="0">
                <a:cs typeface="Arial" panose="020B0604020202020204" pitchFamily="34" charset="0"/>
              </a:rPr>
              <a:t>Cost-benefit analysis of </a:t>
            </a:r>
            <a:r>
              <a:rPr lang="en-GB" altLang="en-US" sz="3600" u="none" dirty="0">
                <a:solidFill>
                  <a:srgbClr val="C00000"/>
                </a:solidFill>
                <a:cs typeface="Arial" panose="020B0604020202020204" pitchFamily="34" charset="0"/>
              </a:rPr>
              <a:t>site specific n fertilization</a:t>
            </a:r>
            <a:endParaRPr lang="en-GB" sz="3600" u="none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93654" y="6912052"/>
            <a:ext cx="4175954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 – Uniform rate </a:t>
            </a:r>
          </a:p>
          <a:p>
            <a:pPr>
              <a:defRPr/>
            </a:pPr>
            <a:r>
              <a:rPr lang="en-GB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TVR – Traditional variable rate (NDVI)</a:t>
            </a:r>
          </a:p>
          <a:p>
            <a:pPr>
              <a:defRPr/>
            </a:pPr>
            <a:r>
              <a:rPr lang="en-GB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IVR – Innovative variable rate (on-line soil data  &amp; NDVI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9" name="Rectangle 8"/>
          <p:cNvSpPr/>
          <p:nvPr/>
        </p:nvSpPr>
        <p:spPr>
          <a:xfrm>
            <a:off x="831077" y="7212463"/>
            <a:ext cx="6685602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€ 88 per ha extra profit to farmer for N, P and lime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750659" y="9084118"/>
            <a:ext cx="4175954" cy="30764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1399" i="1" dirty="0">
                <a:cs typeface="Arial" panose="020B0604020202020204" pitchFamily="34" charset="0"/>
              </a:rPr>
              <a:t>FarmingTruth – ESA – Unpublished data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831076" y="2791964"/>
          <a:ext cx="6685602" cy="331582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374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1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33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TREATMENT comparison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64309" marR="6430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GROSS BENEFIT €/ha</a:t>
                      </a:r>
                    </a:p>
                  </a:txBody>
                  <a:tcPr marL="64309" marR="64309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622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Projected net benefit to farmer per ha per year (innovative IVR-UR)</a:t>
                      </a:r>
                      <a:endParaRPr kumimoji="0" lang="en-GB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64309" marR="6430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50-60</a:t>
                      </a:r>
                      <a:endParaRPr kumimoji="0" lang="en-GB" altLang="en-US" sz="2000" b="1" i="0" u="sng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622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Projected net benefit to farmer per ha per year (innovative IVR-TVR)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64309" marR="6430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kumimoji="0" lang="en-GB" altLang="en-US" sz="2000" b="1" i="0" u="sng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Striped Right Arrow 12"/>
          <p:cNvSpPr/>
          <p:nvPr/>
        </p:nvSpPr>
        <p:spPr>
          <a:xfrm rot="5400000">
            <a:off x="4220888" y="6501672"/>
            <a:ext cx="875869" cy="316910"/>
          </a:xfrm>
          <a:prstGeom prst="stripedRightArrow">
            <a:avLst/>
          </a:prstGeom>
          <a:solidFill>
            <a:srgbClr val="00B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AACB37-57D5-472D-BC28-CDE9F6C300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535" y="3152580"/>
            <a:ext cx="4346712" cy="32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60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573" y="454950"/>
            <a:ext cx="15704323" cy="863640"/>
          </a:xfrm>
        </p:spPr>
        <p:txBody>
          <a:bodyPr/>
          <a:lstStyle/>
          <a:p>
            <a:r>
              <a:rPr lang="en-GB" sz="3599" u="none" dirty="0"/>
              <a:t>Environmental Analyses </a:t>
            </a:r>
            <a:r>
              <a:rPr lang="en-GB" sz="3599" u="none" dirty="0">
                <a:solidFill>
                  <a:srgbClr val="C00000"/>
                </a:solidFill>
              </a:rPr>
              <a:t>of N fertilisation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027713" y="2396477"/>
          <a:ext cx="15802516" cy="3966132"/>
        </p:xfrm>
        <a:graphic>
          <a:graphicData uri="http://schemas.openxmlformats.org/drawingml/2006/table">
            <a:tbl>
              <a:tblPr/>
              <a:tblGrid>
                <a:gridCol w="414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0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3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61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64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484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40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Impact</a:t>
                      </a:r>
                      <a:endParaRPr kumimoji="0" lang="en-GB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Receptor</a:t>
                      </a:r>
                      <a:endParaRPr kumimoji="0" lang="en-GB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Unit indicator</a:t>
                      </a:r>
                      <a:endParaRPr kumimoji="0" lang="en-GB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Cost</a:t>
                      </a:r>
                      <a:endParaRPr kumimoji="0" lang="en-GB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Annual non-market benefit per sensor</a:t>
                      </a:r>
                      <a:endParaRPr kumimoji="0" lang="en-GB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4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 </a:t>
                      </a:r>
                      <a:endParaRPr kumimoji="0" lang="en-GB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 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 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Value</a:t>
                      </a:r>
                      <a:endParaRPr kumimoji="0" lang="en-GB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Unit</a:t>
                      </a:r>
                      <a:endParaRPr kumimoji="0" lang="en-GB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Climate change impact</a:t>
                      </a:r>
                      <a:endParaRPr kumimoji="0" lang="en-GB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Atmosphere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CO</a:t>
                      </a:r>
                      <a:r>
                        <a:rPr kumimoji="0" lang="en-GB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63,69792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€ t</a:t>
                      </a:r>
                      <a:r>
                        <a:rPr kumimoji="0" lang="en-GB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108,5413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en-GB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O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€ t</a:t>
                      </a:r>
                      <a:r>
                        <a:rPr kumimoji="0" lang="en-GB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-1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Air quality regulation </a:t>
                      </a:r>
                      <a:endParaRPr kumimoji="0" lang="en-GB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Atmosphere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NH</a:t>
                      </a:r>
                      <a:r>
                        <a:rPr kumimoji="0" lang="en-GB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2,122898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€ t</a:t>
                      </a:r>
                      <a:r>
                        <a:rPr kumimoji="0" lang="en-GB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-1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12,70115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16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Environmental water quality regulation</a:t>
                      </a:r>
                      <a:endParaRPr kumimoji="0" lang="en-GB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Rivers, canals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NO</a:t>
                      </a:r>
                      <a:r>
                        <a:rPr kumimoji="0" lang="en-GB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-N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197,6832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€ t</a:t>
                      </a:r>
                      <a:r>
                        <a:rPr kumimoji="0" lang="en-GB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16,38464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1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Freshwater lakes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€ t</a:t>
                      </a:r>
                      <a:r>
                        <a:rPr kumimoji="0" lang="en-GB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818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Transitional water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NO</a:t>
                      </a:r>
                      <a:r>
                        <a:rPr kumimoji="0" lang="en-GB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-N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10,9824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€ t</a:t>
                      </a:r>
                      <a:r>
                        <a:rPr kumimoji="0" lang="en-GB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910,441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0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Drinking water regulation</a:t>
                      </a:r>
                      <a:endParaRPr kumimoji="0" lang="en-GB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Drinking water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NO</a:t>
                      </a:r>
                      <a:r>
                        <a:rPr kumimoji="0" lang="en-GB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-N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210,8621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€ t</a:t>
                      </a:r>
                      <a:r>
                        <a:rPr kumimoji="0" lang="en-GB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17,47629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0386"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200">
                          <a:solidFill>
                            <a:srgbClr val="77777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77777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77777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Total benefit per sensor per year</a:t>
                      </a:r>
                      <a:endParaRPr kumimoji="0" lang="en-GB" altLang="en-US" sz="1800" b="1" i="0" u="sng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127482" marR="127482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sng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156,0138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1750845" y="9084374"/>
            <a:ext cx="4176209" cy="30764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399" i="1" dirty="0">
                <a:solidFill>
                  <a:srgbClr val="C00000"/>
                </a:solidFill>
                <a:cs typeface="Arial" panose="020B0604020202020204" pitchFamily="34" charset="0"/>
              </a:rPr>
              <a:t>FarmingTruth – ESA – Unpublished data</a:t>
            </a:r>
          </a:p>
        </p:txBody>
      </p:sp>
      <p:sp>
        <p:nvSpPr>
          <p:cNvPr id="8" name="Rectangle 7"/>
          <p:cNvSpPr/>
          <p:nvPr/>
        </p:nvSpPr>
        <p:spPr>
          <a:xfrm>
            <a:off x="1695131" y="6716198"/>
            <a:ext cx="7806627" cy="1399870"/>
          </a:xfrm>
          <a:prstGeom prst="rect">
            <a:avLst/>
          </a:prstGeom>
          <a:ln>
            <a:solidFill>
              <a:schemeClr val="tx1">
                <a:alpha val="98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1999" b="1" dirty="0">
                <a:solidFill>
                  <a:srgbClr val="002060"/>
                </a:solidFill>
                <a:cs typeface="Arial" panose="020B0604020202020204" pitchFamily="34" charset="0"/>
              </a:rPr>
              <a:t>Assumptions:</a:t>
            </a:r>
          </a:p>
          <a:p>
            <a:pPr marL="342858" indent="-342858">
              <a:buFont typeface="Arial" panose="020B0604020202020204" pitchFamily="34" charset="0"/>
              <a:buChar char="•"/>
              <a:defRPr/>
            </a:pPr>
            <a:r>
              <a:rPr lang="en-GB" sz="1999" dirty="0">
                <a:solidFill>
                  <a:srgbClr val="002060"/>
                </a:solidFill>
                <a:cs typeface="Arial" panose="020B0604020202020204" pitchFamily="34" charset="0"/>
              </a:rPr>
              <a:t>1 soil sensor measures about 6800 ha per year</a:t>
            </a:r>
          </a:p>
          <a:p>
            <a:pPr marL="342858" indent="-342858">
              <a:buFont typeface="Arial" panose="020B0604020202020204" pitchFamily="34" charset="0"/>
              <a:buChar char="•"/>
              <a:defRPr/>
            </a:pPr>
            <a:r>
              <a:rPr lang="en-GB" sz="1999" dirty="0">
                <a:solidFill>
                  <a:srgbClr val="002060"/>
                </a:solidFill>
                <a:cs typeface="Arial" panose="020B0604020202020204" pitchFamily="34" charset="0"/>
              </a:rPr>
              <a:t>Figures are for N fertilisation only </a:t>
            </a:r>
          </a:p>
          <a:p>
            <a:pPr marL="342858" indent="-342858">
              <a:buFont typeface="Arial" panose="020B0604020202020204" pitchFamily="34" charset="0"/>
              <a:buChar char="•"/>
              <a:defRPr/>
            </a:pPr>
            <a:endParaRPr lang="en-GB" sz="1999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49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DDA44C-D877-4826-93ED-D91885885524}"/>
              </a:ext>
            </a:extLst>
          </p:cNvPr>
          <p:cNvSpPr/>
          <p:nvPr/>
        </p:nvSpPr>
        <p:spPr>
          <a:xfrm>
            <a:off x="7191627" y="7935132"/>
            <a:ext cx="3548698" cy="1328492"/>
          </a:xfrm>
          <a:prstGeom prst="rect">
            <a:avLst/>
          </a:prstGeom>
          <a:solidFill>
            <a:schemeClr val="bg2"/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D5D4E3-4CB7-4385-9DA7-CD8D089343CD}"/>
              </a:ext>
            </a:extLst>
          </p:cNvPr>
          <p:cNvSpPr/>
          <p:nvPr/>
        </p:nvSpPr>
        <p:spPr>
          <a:xfrm>
            <a:off x="7191627" y="3763805"/>
            <a:ext cx="3548698" cy="1328492"/>
          </a:xfrm>
          <a:prstGeom prst="rect">
            <a:avLst/>
          </a:prstGeom>
          <a:solidFill>
            <a:schemeClr val="bg2"/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2" descr="Resultado de imagen para manure injection leuridan">
            <a:extLst>
              <a:ext uri="{FF2B5EF4-FFF2-40B4-BE49-F238E27FC236}">
                <a16:creationId xmlns:a16="http://schemas.microsoft.com/office/drawing/2014/main" id="{B4B67EB0-5982-43B0-B4E6-D09B58CC3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348" y="2942137"/>
            <a:ext cx="4072792" cy="249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119" y="489976"/>
            <a:ext cx="17451064" cy="863640"/>
          </a:xfrm>
        </p:spPr>
        <p:txBody>
          <a:bodyPr/>
          <a:lstStyle/>
          <a:p>
            <a:r>
              <a:rPr lang="en-US" sz="2900" u="none" dirty="0"/>
              <a:t>Economic and environmental benefits </a:t>
            </a:r>
            <a:r>
              <a:rPr lang="en-GB" sz="2900" u="none" dirty="0">
                <a:solidFill>
                  <a:srgbClr val="C00000"/>
                </a:solidFill>
              </a:rPr>
              <a:t>for Site specific manure application</a:t>
            </a:r>
            <a:endParaRPr lang="en-US" sz="290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23</a:t>
            </a:fld>
            <a:endParaRPr lang="en-GB" noProof="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64042" y="1666918"/>
          <a:ext cx="12601029" cy="19646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7656">
                  <a:extLst>
                    <a:ext uri="{9D8B030D-6E8A-4147-A177-3AD203B41FA5}">
                      <a16:colId xmlns:a16="http://schemas.microsoft.com/office/drawing/2014/main" val="3114078175"/>
                    </a:ext>
                  </a:extLst>
                </a:gridCol>
                <a:gridCol w="1118935">
                  <a:extLst>
                    <a:ext uri="{9D8B030D-6E8A-4147-A177-3AD203B41FA5}">
                      <a16:colId xmlns:a16="http://schemas.microsoft.com/office/drawing/2014/main" val="1978571730"/>
                    </a:ext>
                  </a:extLst>
                </a:gridCol>
                <a:gridCol w="1173943">
                  <a:extLst>
                    <a:ext uri="{9D8B030D-6E8A-4147-A177-3AD203B41FA5}">
                      <a16:colId xmlns:a16="http://schemas.microsoft.com/office/drawing/2014/main" val="2781206768"/>
                    </a:ext>
                  </a:extLst>
                </a:gridCol>
                <a:gridCol w="1332855">
                  <a:extLst>
                    <a:ext uri="{9D8B030D-6E8A-4147-A177-3AD203B41FA5}">
                      <a16:colId xmlns:a16="http://schemas.microsoft.com/office/drawing/2014/main" val="919929538"/>
                    </a:ext>
                  </a:extLst>
                </a:gridCol>
                <a:gridCol w="1069383">
                  <a:extLst>
                    <a:ext uri="{9D8B030D-6E8A-4147-A177-3AD203B41FA5}">
                      <a16:colId xmlns:a16="http://schemas.microsoft.com/office/drawing/2014/main" val="2451652313"/>
                    </a:ext>
                  </a:extLst>
                </a:gridCol>
                <a:gridCol w="1100379">
                  <a:extLst>
                    <a:ext uri="{9D8B030D-6E8A-4147-A177-3AD203B41FA5}">
                      <a16:colId xmlns:a16="http://schemas.microsoft.com/office/drawing/2014/main" val="3791805686"/>
                    </a:ext>
                  </a:extLst>
                </a:gridCol>
                <a:gridCol w="1301858">
                  <a:extLst>
                    <a:ext uri="{9D8B030D-6E8A-4147-A177-3AD203B41FA5}">
                      <a16:colId xmlns:a16="http://schemas.microsoft.com/office/drawing/2014/main" val="3476730398"/>
                    </a:ext>
                  </a:extLst>
                </a:gridCol>
                <a:gridCol w="1642820">
                  <a:extLst>
                    <a:ext uri="{9D8B030D-6E8A-4147-A177-3AD203B41FA5}">
                      <a16:colId xmlns:a16="http://schemas.microsoft.com/office/drawing/2014/main" val="3786102067"/>
                    </a:ext>
                  </a:extLst>
                </a:gridCol>
                <a:gridCol w="1208868">
                  <a:extLst>
                    <a:ext uri="{9D8B030D-6E8A-4147-A177-3AD203B41FA5}">
                      <a16:colId xmlns:a16="http://schemas.microsoft.com/office/drawing/2014/main" val="1953741200"/>
                    </a:ext>
                  </a:extLst>
                </a:gridCol>
                <a:gridCol w="1534332">
                  <a:extLst>
                    <a:ext uri="{9D8B030D-6E8A-4147-A177-3AD203B41FA5}">
                      <a16:colId xmlns:a16="http://schemas.microsoft.com/office/drawing/2014/main" val="3716616981"/>
                    </a:ext>
                  </a:extLst>
                </a:gridCol>
              </a:tblGrid>
              <a:tr h="12859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TREAT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AREA </a:t>
                      </a:r>
                    </a:p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(ha)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Manure 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(t/ha)</a:t>
                      </a: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COST PER HECTARE </a:t>
                      </a:r>
                    </a:p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(EUR)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YIELD </a:t>
                      </a:r>
                    </a:p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(t/ha)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Output </a:t>
                      </a:r>
                    </a:p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(EUR)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PROFIT PER HECTARE </a:t>
                      </a:r>
                    </a:p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(EUR)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COMPARISON PER HECTARE</a:t>
                      </a:r>
                    </a:p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(EUR)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PROFIT PER TREATMENT </a:t>
                      </a:r>
                    </a:p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(EUR)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SIMULATION PROFIT PER FIELD </a:t>
                      </a:r>
                    </a:p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(EUR)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491966"/>
                  </a:ext>
                </a:extLst>
              </a:tr>
              <a:tr h="226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UR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-16.50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12.52</a:t>
                      </a:r>
                      <a:endParaRPr lang="en-US" sz="14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1903.04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1919.54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</a:t>
                      </a: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6523.55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18392.29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550816"/>
                  </a:ext>
                </a:extLst>
              </a:tr>
              <a:tr h="226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Kings</a:t>
                      </a:r>
                      <a:r>
                        <a:rPr lang="en-US" sz="1400" b="1" u="none" strike="noStrike" baseline="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VR1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36.9</a:t>
                      </a: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-13.24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12.81</a:t>
                      </a:r>
                      <a:endParaRPr lang="en-US" sz="14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1946.36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1959.60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40.06</a:t>
                      </a:r>
                      <a:endParaRPr lang="en-US" sz="14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6156.83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18776.14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610822"/>
                  </a:ext>
                </a:extLst>
              </a:tr>
              <a:tr h="226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R.</a:t>
                      </a:r>
                      <a:r>
                        <a:rPr lang="en-US" sz="1400" b="1" u="none" strike="noStrike" baseline="0" dirty="0">
                          <a:solidFill>
                            <a:srgbClr val="C00000"/>
                          </a:solidFill>
                          <a:effectLst/>
                        </a:rPr>
                        <a:t> Hood </a:t>
                      </a:r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VR2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32.52</a:t>
                      </a: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-23.94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12.71</a:t>
                      </a:r>
                      <a:endParaRPr lang="en-US" sz="14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1931.92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1955.86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36.32</a:t>
                      </a:r>
                      <a:endParaRPr lang="en-US" sz="14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5948.24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18740.32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8726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64040" y="5269966"/>
          <a:ext cx="12585533" cy="237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2429">
                  <a:extLst>
                    <a:ext uri="{9D8B030D-6E8A-4147-A177-3AD203B41FA5}">
                      <a16:colId xmlns:a16="http://schemas.microsoft.com/office/drawing/2014/main" val="2382056127"/>
                    </a:ext>
                  </a:extLst>
                </a:gridCol>
                <a:gridCol w="881916">
                  <a:extLst>
                    <a:ext uri="{9D8B030D-6E8A-4147-A177-3AD203B41FA5}">
                      <a16:colId xmlns:a16="http://schemas.microsoft.com/office/drawing/2014/main" val="704322511"/>
                    </a:ext>
                  </a:extLst>
                </a:gridCol>
                <a:gridCol w="1070586">
                  <a:extLst>
                    <a:ext uri="{9D8B030D-6E8A-4147-A177-3AD203B41FA5}">
                      <a16:colId xmlns:a16="http://schemas.microsoft.com/office/drawing/2014/main" val="1546428333"/>
                    </a:ext>
                  </a:extLst>
                </a:gridCol>
                <a:gridCol w="1070586">
                  <a:extLst>
                    <a:ext uri="{9D8B030D-6E8A-4147-A177-3AD203B41FA5}">
                      <a16:colId xmlns:a16="http://schemas.microsoft.com/office/drawing/2014/main" val="2864384361"/>
                    </a:ext>
                  </a:extLst>
                </a:gridCol>
                <a:gridCol w="1039874">
                  <a:extLst>
                    <a:ext uri="{9D8B030D-6E8A-4147-A177-3AD203B41FA5}">
                      <a16:colId xmlns:a16="http://schemas.microsoft.com/office/drawing/2014/main" val="402319081"/>
                    </a:ext>
                  </a:extLst>
                </a:gridCol>
                <a:gridCol w="1158338">
                  <a:extLst>
                    <a:ext uri="{9D8B030D-6E8A-4147-A177-3AD203B41FA5}">
                      <a16:colId xmlns:a16="http://schemas.microsoft.com/office/drawing/2014/main" val="461654641"/>
                    </a:ext>
                  </a:extLst>
                </a:gridCol>
                <a:gridCol w="1132011">
                  <a:extLst>
                    <a:ext uri="{9D8B030D-6E8A-4147-A177-3AD203B41FA5}">
                      <a16:colId xmlns:a16="http://schemas.microsoft.com/office/drawing/2014/main" val="3922265754"/>
                    </a:ext>
                  </a:extLst>
                </a:gridCol>
                <a:gridCol w="321848">
                  <a:extLst>
                    <a:ext uri="{9D8B030D-6E8A-4147-A177-3AD203B41FA5}">
                      <a16:colId xmlns:a16="http://schemas.microsoft.com/office/drawing/2014/main" val="1887272354"/>
                    </a:ext>
                  </a:extLst>
                </a:gridCol>
                <a:gridCol w="945397">
                  <a:extLst>
                    <a:ext uri="{9D8B030D-6E8A-4147-A177-3AD203B41FA5}">
                      <a16:colId xmlns:a16="http://schemas.microsoft.com/office/drawing/2014/main" val="3919254595"/>
                    </a:ext>
                  </a:extLst>
                </a:gridCol>
                <a:gridCol w="929898">
                  <a:extLst>
                    <a:ext uri="{9D8B030D-6E8A-4147-A177-3AD203B41FA5}">
                      <a16:colId xmlns:a16="http://schemas.microsoft.com/office/drawing/2014/main" val="1738966877"/>
                    </a:ext>
                  </a:extLst>
                </a:gridCol>
                <a:gridCol w="1084881">
                  <a:extLst>
                    <a:ext uri="{9D8B030D-6E8A-4147-A177-3AD203B41FA5}">
                      <a16:colId xmlns:a16="http://schemas.microsoft.com/office/drawing/2014/main" val="3007098932"/>
                    </a:ext>
                  </a:extLst>
                </a:gridCol>
                <a:gridCol w="1100379">
                  <a:extLst>
                    <a:ext uri="{9D8B030D-6E8A-4147-A177-3AD203B41FA5}">
                      <a16:colId xmlns:a16="http://schemas.microsoft.com/office/drawing/2014/main" val="426212418"/>
                    </a:ext>
                  </a:extLst>
                </a:gridCol>
                <a:gridCol w="1007390">
                  <a:extLst>
                    <a:ext uri="{9D8B030D-6E8A-4147-A177-3AD203B41FA5}">
                      <a16:colId xmlns:a16="http://schemas.microsoft.com/office/drawing/2014/main" val="1289465492"/>
                    </a:ext>
                  </a:extLst>
                </a:gridCol>
              </a:tblGrid>
              <a:tr h="8629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TREAT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Area (Ha)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+mn-lt"/>
                        </a:rPr>
                        <a:t>Total N per entire area (kg/ha)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N applied (kg/ha)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Comparison (kg/ha)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Simulated N Kg / field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Comparison simulated N (kg/field)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Total P per entire area (Kg/ha)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P applied (Kg/ha)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Comparison (kg/ha)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Simulated P Kg / field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Comparison simulated P (kg/field)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01907"/>
                  </a:ext>
                </a:extLst>
              </a:tr>
              <a:tr h="2695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UR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3.40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983.87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289.50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2773.88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178.42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52.50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503.03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329741"/>
                  </a:ext>
                </a:extLst>
              </a:tr>
              <a:tr h="4878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Kings VR1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3.14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925.96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294.71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3AAE00"/>
                          </a:solidFill>
                          <a:effectLst/>
                          <a:latin typeface="+mn-lt"/>
                        </a:rPr>
                        <a:t>5.21</a:t>
                      </a:r>
                      <a:endParaRPr lang="en-US" sz="1400" b="1" i="0" u="none" strike="noStrike" dirty="0">
                        <a:solidFill>
                          <a:srgbClr val="3AAE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2823.84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49.96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170.07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54.13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3AAE00"/>
                          </a:solidFill>
                          <a:effectLst/>
                          <a:latin typeface="+mn-lt"/>
                        </a:rPr>
                        <a:t>1.63</a:t>
                      </a:r>
                      <a:endParaRPr lang="en-US" sz="1400" b="1" i="0" u="none" strike="noStrike" dirty="0">
                        <a:solidFill>
                          <a:srgbClr val="3AAE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518.65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15.61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381514"/>
                  </a:ext>
                </a:extLst>
              </a:tr>
              <a:tr h="269503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997495"/>
                  </a:ext>
                </a:extLst>
              </a:tr>
              <a:tr h="4878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R. Hood</a:t>
                      </a:r>
                    </a:p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VR2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3.04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844.22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277.59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3AAE00"/>
                          </a:solidFill>
                          <a:effectLst/>
                          <a:latin typeface="+mn-lt"/>
                        </a:rPr>
                        <a:t>-11.91</a:t>
                      </a:r>
                      <a:endParaRPr lang="en-US" sz="1400" b="1" i="0" u="none" strike="noStrike" dirty="0">
                        <a:solidFill>
                          <a:srgbClr val="3AAE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2659.78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-114.09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148.35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48.78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3AAE00"/>
                          </a:solidFill>
                          <a:effectLst/>
                          <a:latin typeface="+mn-lt"/>
                        </a:rPr>
                        <a:t>-3.72</a:t>
                      </a:r>
                      <a:endParaRPr lang="en-US" sz="1400" b="1" i="0" u="none" strike="noStrike" dirty="0">
                        <a:solidFill>
                          <a:srgbClr val="3AAE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467.38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-35.65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F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291689"/>
                  </a:ext>
                </a:extLst>
              </a:tr>
            </a:tbl>
          </a:graphicData>
        </a:graphic>
      </p:graphicFrame>
      <p:sp>
        <p:nvSpPr>
          <p:cNvPr id="3" name="Up Arrow 2"/>
          <p:cNvSpPr/>
          <p:nvPr/>
        </p:nvSpPr>
        <p:spPr>
          <a:xfrm>
            <a:off x="4232553" y="4130897"/>
            <a:ext cx="238849" cy="690009"/>
          </a:xfrm>
          <a:prstGeom prst="upArrow">
            <a:avLst/>
          </a:prstGeom>
          <a:solidFill>
            <a:srgbClr val="00B050"/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41"/>
          </a:p>
        </p:txBody>
      </p:sp>
      <p:sp>
        <p:nvSpPr>
          <p:cNvPr id="5" name="Rectangle 4"/>
          <p:cNvSpPr/>
          <p:nvPr/>
        </p:nvSpPr>
        <p:spPr>
          <a:xfrm>
            <a:off x="4471402" y="4263086"/>
            <a:ext cx="2720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Yield </a:t>
            </a:r>
            <a:r>
              <a:rPr lang="en-US" sz="24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</a:rPr>
              <a:t>1.5 – 2.3 %</a:t>
            </a:r>
            <a:endParaRPr lang="en-US" sz="2400" dirty="0">
              <a:latin typeface="+mj-lt"/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7430476" y="4130897"/>
            <a:ext cx="238849" cy="690009"/>
          </a:xfrm>
          <a:prstGeom prst="upArrow">
            <a:avLst/>
          </a:prstGeom>
          <a:solidFill>
            <a:srgbClr val="00B050"/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41"/>
          </a:p>
        </p:txBody>
      </p:sp>
      <p:sp>
        <p:nvSpPr>
          <p:cNvPr id="12" name="Rectangle 11"/>
          <p:cNvSpPr/>
          <p:nvPr/>
        </p:nvSpPr>
        <p:spPr>
          <a:xfrm>
            <a:off x="7669325" y="4263086"/>
            <a:ext cx="2720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Profit</a:t>
            </a:r>
            <a:r>
              <a:rPr lang="en-US" sz="24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</a:rPr>
              <a:t>1.9 – 2.1 %</a:t>
            </a:r>
            <a:endParaRPr lang="en-US" sz="2400" dirty="0">
              <a:latin typeface="+mj-lt"/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4343131" y="8096547"/>
            <a:ext cx="238849" cy="690009"/>
          </a:xfrm>
          <a:prstGeom prst="upArrow">
            <a:avLst/>
          </a:prstGeom>
          <a:solidFill>
            <a:srgbClr val="00B050"/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41"/>
          </a:p>
        </p:txBody>
      </p:sp>
      <p:sp>
        <p:nvSpPr>
          <p:cNvPr id="14" name="Rectangle 13"/>
          <p:cNvSpPr/>
          <p:nvPr/>
        </p:nvSpPr>
        <p:spPr>
          <a:xfrm>
            <a:off x="4581980" y="8228737"/>
            <a:ext cx="2720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a typeface="Calibri" panose="020F0502020204030204" pitchFamily="34" charset="0"/>
              </a:rPr>
              <a:t>Kings </a:t>
            </a:r>
            <a:r>
              <a:rPr lang="en-US" sz="2400" b="1" dirty="0">
                <a:ea typeface="Calibri" panose="020F0502020204030204" pitchFamily="34" charset="0"/>
              </a:rPr>
              <a:t>N</a:t>
            </a:r>
            <a:r>
              <a:rPr lang="en-US" sz="2400" b="1" dirty="0">
                <a:solidFill>
                  <a:srgbClr val="C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ea typeface="Calibri" panose="020F0502020204030204" pitchFamily="34" charset="0"/>
              </a:rPr>
              <a:t>1.8 %</a:t>
            </a:r>
          </a:p>
          <a:p>
            <a:r>
              <a:rPr lang="en-US" sz="2400" b="1" dirty="0">
                <a:solidFill>
                  <a:prstClr val="black"/>
                </a:solidFill>
              </a:rPr>
              <a:t>           P  3.1 %</a:t>
            </a:r>
            <a:endParaRPr lang="en-US" sz="2400" dirty="0"/>
          </a:p>
        </p:txBody>
      </p:sp>
      <p:sp>
        <p:nvSpPr>
          <p:cNvPr id="15" name="Up Arrow 14"/>
          <p:cNvSpPr/>
          <p:nvPr/>
        </p:nvSpPr>
        <p:spPr>
          <a:xfrm flipV="1">
            <a:off x="7466126" y="8096548"/>
            <a:ext cx="203199" cy="730001"/>
          </a:xfrm>
          <a:prstGeom prst="upArrow">
            <a:avLst/>
          </a:prstGeom>
          <a:solidFill>
            <a:srgbClr val="00B050"/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41"/>
          </a:p>
        </p:txBody>
      </p:sp>
      <p:sp>
        <p:nvSpPr>
          <p:cNvPr id="16" name="Rectangle 15"/>
          <p:cNvSpPr/>
          <p:nvPr/>
        </p:nvSpPr>
        <p:spPr>
          <a:xfrm>
            <a:off x="7779903" y="8228737"/>
            <a:ext cx="3225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R. Hood</a:t>
            </a:r>
            <a:r>
              <a:rPr lang="en-US" sz="24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</a:rPr>
              <a:t>N - 4.1 %</a:t>
            </a:r>
          </a:p>
          <a:p>
            <a:r>
              <a:rPr lang="en-US" sz="2400" b="1" dirty="0">
                <a:solidFill>
                  <a:prstClr val="black"/>
                </a:solidFill>
                <a:latin typeface="+mj-lt"/>
              </a:rPr>
              <a:t>               P  - 7.1 %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4698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877" y="350638"/>
            <a:ext cx="14953694" cy="791293"/>
          </a:xfrm>
        </p:spPr>
        <p:txBody>
          <a:bodyPr/>
          <a:lstStyle/>
          <a:p>
            <a:r>
              <a:rPr lang="en-US" sz="3600" u="none" dirty="0">
                <a:cs typeface="Times New Roman" panose="02020603050405020304" pitchFamily="18" charset="0"/>
              </a:rPr>
              <a:t>cost-benefits analysis </a:t>
            </a:r>
            <a:r>
              <a:rPr lang="en-GB" sz="3600" u="none" dirty="0">
                <a:solidFill>
                  <a:srgbClr val="C00000"/>
                </a:solidFill>
              </a:rPr>
              <a:t>for Site specific potato seeding</a:t>
            </a:r>
            <a:endParaRPr lang="en-GB" sz="3600" u="none" dirty="0"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181115" y="1578593"/>
          <a:ext cx="8853175" cy="3497733"/>
        </p:xfrm>
        <a:graphic>
          <a:graphicData uri="http://schemas.openxmlformats.org/drawingml/2006/table">
            <a:tbl>
              <a:tblPr firstRow="1">
                <a:tableStyleId>{3B4B98B0-60AC-42C2-AFA5-B58CD77FA1E5}</a:tableStyleId>
              </a:tblPr>
              <a:tblGrid>
                <a:gridCol w="1627187">
                  <a:extLst>
                    <a:ext uri="{9D8B030D-6E8A-4147-A177-3AD203B41FA5}">
                      <a16:colId xmlns:a16="http://schemas.microsoft.com/office/drawing/2014/main" val="371521136"/>
                    </a:ext>
                  </a:extLst>
                </a:gridCol>
                <a:gridCol w="1006674">
                  <a:extLst>
                    <a:ext uri="{9D8B030D-6E8A-4147-A177-3AD203B41FA5}">
                      <a16:colId xmlns:a16="http://schemas.microsoft.com/office/drawing/2014/main" val="1412584717"/>
                    </a:ext>
                  </a:extLst>
                </a:gridCol>
                <a:gridCol w="1116994">
                  <a:extLst>
                    <a:ext uri="{9D8B030D-6E8A-4147-A177-3AD203B41FA5}">
                      <a16:colId xmlns:a16="http://schemas.microsoft.com/office/drawing/2014/main" val="2642173236"/>
                    </a:ext>
                  </a:extLst>
                </a:gridCol>
                <a:gridCol w="1516905">
                  <a:extLst>
                    <a:ext uri="{9D8B030D-6E8A-4147-A177-3AD203B41FA5}">
                      <a16:colId xmlns:a16="http://schemas.microsoft.com/office/drawing/2014/main" val="2211802481"/>
                    </a:ext>
                  </a:extLst>
                </a:gridCol>
                <a:gridCol w="1467585">
                  <a:extLst>
                    <a:ext uri="{9D8B030D-6E8A-4147-A177-3AD203B41FA5}">
                      <a16:colId xmlns:a16="http://schemas.microsoft.com/office/drawing/2014/main" val="764718656"/>
                    </a:ext>
                  </a:extLst>
                </a:gridCol>
                <a:gridCol w="2117830">
                  <a:extLst>
                    <a:ext uri="{9D8B030D-6E8A-4147-A177-3AD203B41FA5}">
                      <a16:colId xmlns:a16="http://schemas.microsoft.com/office/drawing/2014/main" val="1707097687"/>
                    </a:ext>
                  </a:extLst>
                </a:gridCol>
              </a:tblGrid>
              <a:tr h="706035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</a:rPr>
                        <a:t>Treatment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</a:rPr>
                        <a:t>Cost </a:t>
                      </a:r>
                      <a:r>
                        <a:rPr lang="en-GB" sz="1800" u="none" strike="noStrike" dirty="0">
                          <a:effectLst/>
                        </a:rPr>
                        <a:t>(</a:t>
                      </a:r>
                      <a:r>
                        <a:rPr lang="en-US" sz="1800" dirty="0"/>
                        <a:t>€</a:t>
                      </a:r>
                      <a:r>
                        <a:rPr lang="en-GB" sz="1800" u="none" strike="noStrike" dirty="0">
                          <a:effectLst/>
                        </a:rPr>
                        <a:t>/ha)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</a:rPr>
                        <a:t>Yield </a:t>
                      </a:r>
                      <a:r>
                        <a:rPr lang="en-GB" sz="1800" u="none" strike="noStrike" dirty="0">
                          <a:effectLst/>
                        </a:rPr>
                        <a:t>(t/ha)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</a:rPr>
                        <a:t>Revenue </a:t>
                      </a:r>
                      <a:r>
                        <a:rPr lang="en-GB" sz="1800" u="none" strike="noStrike" dirty="0">
                          <a:effectLst/>
                        </a:rPr>
                        <a:t>(</a:t>
                      </a:r>
                      <a:r>
                        <a:rPr lang="en-US" sz="1800" dirty="0"/>
                        <a:t>€</a:t>
                      </a:r>
                      <a:r>
                        <a:rPr lang="en-GB" sz="1800" u="none" strike="noStrike" dirty="0">
                          <a:effectLst/>
                        </a:rPr>
                        <a:t>/ha)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</a:rPr>
                        <a:t>Net Profit </a:t>
                      </a:r>
                      <a:r>
                        <a:rPr lang="en-GB" sz="1800" u="none" strike="noStrike" dirty="0">
                          <a:effectLst/>
                        </a:rPr>
                        <a:t>(</a:t>
                      </a:r>
                      <a:r>
                        <a:rPr lang="en-US" sz="1800" dirty="0"/>
                        <a:t>€</a:t>
                      </a:r>
                      <a:r>
                        <a:rPr lang="en-GB" sz="1800" u="none" strike="noStrike" dirty="0">
                          <a:effectLst/>
                        </a:rPr>
                        <a:t>/ha)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Relative profit </a:t>
                      </a:r>
                    </a:p>
                    <a:p>
                      <a:pPr algn="ctr" fontAlgn="b"/>
                      <a:r>
                        <a:rPr lang="en-GB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(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€/ha</a:t>
                      </a:r>
                      <a:r>
                        <a:rPr lang="en-GB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  <a:endParaRPr lang="en-GB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06962336"/>
                  </a:ext>
                </a:extLst>
              </a:tr>
              <a:tr h="9305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</a:rPr>
                        <a:t>UR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1300368" rtl="0" eaLnBrk="1" fontAlgn="b" latinLnBrk="0" hangingPunct="1"/>
                      <a:r>
                        <a:rPr lang="en-GB" sz="2400" u="none" strike="noStrike" kern="1200" dirty="0">
                          <a:effectLst/>
                        </a:rPr>
                        <a:t>2200</a:t>
                      </a:r>
                      <a:endParaRPr lang="en-GB" sz="2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kern="1200" dirty="0">
                          <a:effectLst/>
                        </a:rPr>
                        <a:t>31.06</a:t>
                      </a:r>
                      <a:endParaRPr lang="en-GB" sz="24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kern="1200" dirty="0">
                          <a:effectLst/>
                        </a:rPr>
                        <a:t>6728</a:t>
                      </a:r>
                      <a:endParaRPr lang="en-GB" sz="2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kern="1200" dirty="0">
                          <a:effectLst/>
                        </a:rPr>
                        <a:t>4528</a:t>
                      </a:r>
                      <a:endParaRPr lang="en-GB" sz="2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kern="1200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en-GB" sz="2400" u="none" strike="noStrike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06315712"/>
                  </a:ext>
                </a:extLst>
              </a:tr>
              <a:tr h="9305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</a:rPr>
                        <a:t>Vis-NIR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1300368" rtl="0" eaLnBrk="1" fontAlgn="b" latinLnBrk="0" hangingPunct="1"/>
                      <a:r>
                        <a:rPr lang="en-GB" sz="2400" u="none" strike="noStrike" kern="1200" dirty="0">
                          <a:effectLst/>
                        </a:rPr>
                        <a:t>2186</a:t>
                      </a:r>
                      <a:endParaRPr lang="en-GB" sz="2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algn="ctr" defTabSz="1300368" rtl="0" eaLnBrk="1" fontAlgn="b" latinLnBrk="0" hangingPunct="1"/>
                      <a:r>
                        <a:rPr lang="en-GB" sz="2400" b="1" u="none" strike="noStrike" kern="1200" dirty="0">
                          <a:effectLst/>
                        </a:rPr>
                        <a:t>31.89</a:t>
                      </a:r>
                      <a:endParaRPr lang="en-GB" sz="24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kern="1200" dirty="0">
                          <a:effectLst/>
                        </a:rPr>
                        <a:t>7181</a:t>
                      </a:r>
                      <a:endParaRPr lang="en-GB" sz="2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kern="1200" dirty="0">
                          <a:effectLst/>
                        </a:rPr>
                        <a:t>4995</a:t>
                      </a:r>
                      <a:endParaRPr lang="en-GB" sz="2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kern="1200" dirty="0">
                          <a:solidFill>
                            <a:srgbClr val="C00000"/>
                          </a:solidFill>
                          <a:effectLst/>
                        </a:rPr>
                        <a:t>467</a:t>
                      </a:r>
                      <a:endParaRPr lang="en-GB" sz="2400" b="1" u="none" strike="noStrike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16052402"/>
                  </a:ext>
                </a:extLst>
              </a:tr>
              <a:tr h="9305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</a:rPr>
                        <a:t>EMI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1300368" rtl="0" eaLnBrk="1" fontAlgn="b" latinLnBrk="0" hangingPunct="1"/>
                      <a:r>
                        <a:rPr lang="en-GB" sz="2400" u="none" strike="noStrike" kern="1200" dirty="0">
                          <a:effectLst/>
                        </a:rPr>
                        <a:t>2205</a:t>
                      </a:r>
                      <a:endParaRPr lang="en-GB" sz="2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kern="1200" dirty="0">
                          <a:effectLst/>
                        </a:rPr>
                        <a:t>32.42</a:t>
                      </a:r>
                      <a:endParaRPr lang="en-GB" sz="24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kern="1200" dirty="0">
                          <a:effectLst/>
                        </a:rPr>
                        <a:t>7152</a:t>
                      </a:r>
                      <a:endParaRPr lang="en-GB" sz="2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kern="1200" dirty="0">
                          <a:effectLst/>
                        </a:rPr>
                        <a:t>4947</a:t>
                      </a:r>
                      <a:endParaRPr lang="en-GB" sz="2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kern="1200" dirty="0">
                          <a:solidFill>
                            <a:srgbClr val="C00000"/>
                          </a:solidFill>
                          <a:effectLst/>
                        </a:rPr>
                        <a:t>419</a:t>
                      </a:r>
                      <a:endParaRPr lang="en-GB" sz="2400" b="1" u="none" strike="noStrike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8682851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3117131" y="5428586"/>
            <a:ext cx="7289085" cy="206210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defTabSz="1300210"/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</a:t>
            </a:r>
          </a:p>
          <a:p>
            <a:pPr defTabSz="1300210"/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</a:t>
            </a:r>
            <a:r>
              <a:rPr lang="en-US" sz="2400" b="1" i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Yield</a:t>
            </a:r>
            <a:r>
              <a:rPr lang="en-US" sz="2400" b="1" i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</a:rPr>
              <a:t> 2.62%                            </a:t>
            </a:r>
            <a:r>
              <a:rPr lang="en-US" sz="2400" b="1" i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Cost</a:t>
            </a:r>
            <a:r>
              <a:rPr lang="en-US" sz="2400" b="1" i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</a:rPr>
              <a:t> 0.6%</a:t>
            </a:r>
          </a:p>
          <a:p>
            <a:pPr defTabSz="1300210"/>
            <a:endParaRPr lang="en-US" sz="2400" b="1" i="1" dirty="0">
              <a:solidFill>
                <a:prstClr val="black"/>
              </a:solidFill>
              <a:latin typeface="+mj-lt"/>
              <a:ea typeface="Calibri" panose="020F0502020204030204" pitchFamily="34" charset="0"/>
            </a:endParaRPr>
          </a:p>
          <a:p>
            <a:pPr defTabSz="1300210"/>
            <a:r>
              <a:rPr lang="en-US" sz="2400" b="1" i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</a:rPr>
              <a:t>                                     </a:t>
            </a:r>
          </a:p>
          <a:p>
            <a:pPr defTabSz="1300210"/>
            <a:r>
              <a:rPr lang="en-US" sz="2400" b="1" i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</a:rPr>
              <a:t>                 </a:t>
            </a:r>
            <a:r>
              <a:rPr lang="en-US" sz="2400" b="1" i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Profitability</a:t>
            </a:r>
            <a:r>
              <a:rPr lang="en-US" sz="2400" b="1" i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</a:rPr>
              <a:t> 10.32%</a:t>
            </a:r>
            <a:endParaRPr lang="en-GB" sz="2400" b="1" i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3880790" y="5517745"/>
            <a:ext cx="417931" cy="843969"/>
          </a:xfrm>
          <a:prstGeom prst="upArrow">
            <a:avLst/>
          </a:prstGeom>
          <a:solidFill>
            <a:srgbClr val="00B050"/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/>
          </a:p>
        </p:txBody>
      </p:sp>
      <p:sp>
        <p:nvSpPr>
          <p:cNvPr id="14" name="Up Arrow 13"/>
          <p:cNvSpPr/>
          <p:nvPr/>
        </p:nvSpPr>
        <p:spPr>
          <a:xfrm flipV="1">
            <a:off x="8130517" y="5707049"/>
            <a:ext cx="393543" cy="937476"/>
          </a:xfrm>
          <a:prstGeom prst="upArrow">
            <a:avLst/>
          </a:prstGeom>
          <a:solidFill>
            <a:srgbClr val="00B050"/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/>
          </a:p>
        </p:txBody>
      </p:sp>
      <p:sp>
        <p:nvSpPr>
          <p:cNvPr id="15" name="Up Arrow 14"/>
          <p:cNvSpPr/>
          <p:nvPr/>
        </p:nvSpPr>
        <p:spPr>
          <a:xfrm>
            <a:off x="3880790" y="6582593"/>
            <a:ext cx="417931" cy="843969"/>
          </a:xfrm>
          <a:prstGeom prst="upArrow">
            <a:avLst/>
          </a:prstGeom>
          <a:solidFill>
            <a:srgbClr val="00B050"/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E02055-2FDE-4081-8A7B-50183B49C79F}"/>
              </a:ext>
            </a:extLst>
          </p:cNvPr>
          <p:cNvSpPr/>
          <p:nvPr/>
        </p:nvSpPr>
        <p:spPr>
          <a:xfrm>
            <a:off x="3117131" y="5428586"/>
            <a:ext cx="7289085" cy="2062103"/>
          </a:xfrm>
          <a:prstGeom prst="rect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DB0103-7ED7-4A9A-97CF-D3FC2978D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4258" y="2583800"/>
            <a:ext cx="6463655" cy="36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10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599" u="none" dirty="0"/>
              <a:t>conclusions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idx="1"/>
          </p:nvPr>
        </p:nvSpPr>
        <p:spPr>
          <a:xfrm>
            <a:off x="864012" y="1471673"/>
            <a:ext cx="14015392" cy="669559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rgbClr val="002060"/>
                </a:solidFill>
              </a:rPr>
              <a:t>Need for advanced sensing technologies + multi-sensor data fusion.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rgbClr val="002060"/>
                </a:solidFill>
              </a:rPr>
              <a:t>Integrated solution of robotics and precision application of farming inputs.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rgbClr val="002060"/>
                </a:solidFill>
              </a:rPr>
              <a:t>Significant increase in profitability, and reduction in environmental impacts and waste.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59925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58" y="413116"/>
            <a:ext cx="15705282" cy="863693"/>
          </a:xfrm>
        </p:spPr>
        <p:txBody>
          <a:bodyPr/>
          <a:lstStyle/>
          <a:p>
            <a:r>
              <a:rPr lang="en-GB" sz="3600" u="none" dirty="0"/>
              <a:t>Odysseus project 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80866" y="1827427"/>
            <a:ext cx="1672711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Sponsor:</a:t>
            </a:r>
            <a:r>
              <a:rPr lang="en-GB" sz="2400" dirty="0">
                <a:solidFill>
                  <a:srgbClr val="002060"/>
                </a:solidFill>
              </a:rPr>
              <a:t> FWO</a:t>
            </a:r>
          </a:p>
          <a:p>
            <a:endParaRPr lang="en-GB" sz="2400" dirty="0"/>
          </a:p>
          <a:p>
            <a:r>
              <a:rPr lang="en-GB" sz="2400" dirty="0">
                <a:solidFill>
                  <a:srgbClr val="0070C0"/>
                </a:solidFill>
              </a:rPr>
              <a:t>Coordinator: </a:t>
            </a:r>
            <a:r>
              <a:rPr lang="en-GB" sz="2400" dirty="0">
                <a:solidFill>
                  <a:srgbClr val="002060"/>
                </a:solidFill>
              </a:rPr>
              <a:t>Prof. Abdul Mouazen</a:t>
            </a:r>
          </a:p>
          <a:p>
            <a:endParaRPr lang="en-GB" sz="2400" dirty="0">
              <a:solidFill>
                <a:srgbClr val="0070C0"/>
              </a:solidFill>
            </a:endParaRPr>
          </a:p>
          <a:p>
            <a:r>
              <a:rPr lang="en-GB" sz="2400" dirty="0">
                <a:solidFill>
                  <a:srgbClr val="0070C0"/>
                </a:solidFill>
              </a:rPr>
              <a:t>Budget:</a:t>
            </a:r>
            <a:r>
              <a:rPr lang="en-GB" sz="2400" dirty="0">
                <a:solidFill>
                  <a:srgbClr val="002060"/>
                </a:solidFill>
              </a:rPr>
              <a:t> 3.5 M EUR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70C0"/>
                </a:solidFill>
              </a:rPr>
              <a:t>Duration: </a:t>
            </a:r>
            <a:r>
              <a:rPr lang="en-GB" sz="2400" dirty="0">
                <a:solidFill>
                  <a:srgbClr val="002060"/>
                </a:solidFill>
              </a:rPr>
              <a:t>5 years starting in January 2017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70C0"/>
                </a:solidFill>
              </a:rPr>
              <a:t>Title: </a:t>
            </a:r>
            <a:r>
              <a:rPr lang="en-GB" sz="2400" dirty="0">
                <a:solidFill>
                  <a:srgbClr val="002060"/>
                </a:solidFill>
              </a:rPr>
              <a:t>Towards Setting up a Centre of Site-specific Technology for Soil and Crop Management (</a:t>
            </a:r>
            <a:r>
              <a:rPr lang="en-GB" sz="2400" dirty="0" err="1">
                <a:solidFill>
                  <a:srgbClr val="002060"/>
                </a:solidFill>
              </a:rPr>
              <a:t>SiTeMan</a:t>
            </a:r>
            <a:r>
              <a:rPr lang="en-GB" sz="2400" dirty="0">
                <a:solidFill>
                  <a:srgbClr val="002060"/>
                </a:solidFill>
              </a:rPr>
              <a:t>)</a:t>
            </a:r>
          </a:p>
          <a:p>
            <a:endParaRPr lang="en-GB" sz="2400" dirty="0"/>
          </a:p>
          <a:p>
            <a:r>
              <a:rPr lang="en-GB" sz="2400" dirty="0">
                <a:solidFill>
                  <a:srgbClr val="0070C0"/>
                </a:solidFill>
              </a:rPr>
              <a:t>Aim: </a:t>
            </a:r>
            <a:r>
              <a:rPr lang="en-GB" sz="2400" dirty="0">
                <a:solidFill>
                  <a:srgbClr val="002060"/>
                </a:solidFill>
              </a:rPr>
              <a:t>To establish a research platform combining cutting-edge soil and crop sensors, modelling and system control technology for managing farm resources site-specifically. The overall targets are maximizing crop yield, whilst minimizing input cost, environmental impacts and waste. 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>
              <a:solidFill>
                <a:srgbClr val="AC0000"/>
              </a:solidFill>
            </a:endParaRPr>
          </a:p>
          <a:p>
            <a:endParaRPr lang="en-GB" sz="2400" dirty="0"/>
          </a:p>
        </p:txBody>
      </p:sp>
      <p:pic>
        <p:nvPicPr>
          <p:cNvPr id="5" name="Afbeelding 2" descr="Beschrijving: logo_odysseus2_edi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855" y="179231"/>
            <a:ext cx="3260825" cy="145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" r="209"/>
          <a:stretch>
            <a:fillRect/>
          </a:stretch>
        </p:blipFill>
        <p:spPr bwMode="auto">
          <a:xfrm>
            <a:off x="13378364" y="8366400"/>
            <a:ext cx="2322000" cy="9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585C92B5-EAD3-4F21-8130-64028B2A4B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40" y="8378457"/>
            <a:ext cx="4125424" cy="137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05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073" y="1743240"/>
            <a:ext cx="9075439" cy="5769600"/>
          </a:xfrm>
        </p:spPr>
        <p:txBody>
          <a:bodyPr/>
          <a:lstStyle/>
          <a:p>
            <a:r>
              <a:rPr lang="en-GB" sz="3500" dirty="0"/>
              <a:t>Abdul M. Mouazen</a:t>
            </a:r>
            <a:br>
              <a:rPr lang="en-GB" dirty="0"/>
            </a:br>
            <a:r>
              <a:rPr lang="en-GB" dirty="0"/>
              <a:t>Full professor of Site Specific Soil and Crop management</a:t>
            </a:r>
            <a:br>
              <a:rPr lang="en-GB" dirty="0"/>
            </a:br>
            <a:br>
              <a:rPr lang="en-GB" dirty="0"/>
            </a:br>
            <a:r>
              <a:rPr lang="en-GB" cap="all" dirty="0"/>
              <a:t>Department of soil </a:t>
            </a:r>
            <a:r>
              <a:rPr lang="en-GB" cap="all" dirty="0" err="1"/>
              <a:t>Environement</a:t>
            </a:r>
            <a:br>
              <a:rPr lang="en-GB" cap="all" dirty="0"/>
            </a:br>
            <a:br>
              <a:rPr lang="en-GB" dirty="0"/>
            </a:br>
            <a:r>
              <a:rPr lang="en-GB" dirty="0"/>
              <a:t>E	abdul.mouazen@ugent.be</a:t>
            </a:r>
            <a:br>
              <a:rPr lang="en-GB" dirty="0"/>
            </a:br>
            <a:r>
              <a:rPr lang="en-GB" dirty="0"/>
              <a:t>T	+32 9 264 6037</a:t>
            </a:r>
            <a:br>
              <a:rPr lang="en-GB" dirty="0"/>
            </a:br>
            <a:r>
              <a:rPr lang="en-GB" dirty="0"/>
              <a:t>M	+32 484 7707 23</a:t>
            </a:r>
            <a:br>
              <a:rPr lang="en-GB" dirty="0"/>
            </a:br>
            <a:br>
              <a:rPr lang="en-GB" dirty="0"/>
            </a:br>
            <a:r>
              <a:rPr lang="en-GB" dirty="0"/>
              <a:t>www.ugent.be</a:t>
            </a:r>
            <a:br>
              <a:rPr lang="en-GB" dirty="0"/>
            </a:br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/>
              <a:t>Ghent</a:t>
            </a:r>
            <a:r>
              <a:rPr lang="nl-NL" dirty="0"/>
              <a:t> University</a:t>
            </a:r>
            <a:br>
              <a:rPr lang="nl-NL" dirty="0"/>
            </a:br>
            <a:r>
              <a:rPr lang="nl-NL" dirty="0"/>
              <a:t>@</a:t>
            </a:r>
            <a:r>
              <a:rPr lang="nl-NL" dirty="0" err="1"/>
              <a:t>ugent</a:t>
            </a:r>
            <a:br>
              <a:rPr lang="nl-NL" dirty="0"/>
            </a:br>
            <a:r>
              <a:rPr lang="nl-NL" dirty="0" err="1"/>
              <a:t>Ghent</a:t>
            </a:r>
            <a:r>
              <a:rPr lang="nl-NL" dirty="0"/>
              <a:t> University</a:t>
            </a:r>
          </a:p>
          <a:p>
            <a:endParaRPr lang="nl-NL" dirty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000" y="3161604"/>
            <a:ext cx="280417" cy="335281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000" y="3599274"/>
            <a:ext cx="280417" cy="356617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000" y="4103436"/>
            <a:ext cx="280417" cy="280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2986FA-EE8D-48DB-8147-1FFEA5E24C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54765" y="79006"/>
            <a:ext cx="4532540" cy="108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43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1074" y="2286000"/>
            <a:ext cx="15183366" cy="4064000"/>
          </a:xfrm>
        </p:spPr>
        <p:txBody>
          <a:bodyPr/>
          <a:lstStyle/>
          <a:p>
            <a:r>
              <a:rPr lang="nl-BE" sz="8000" b="1" dirty="0"/>
              <a:t>Prof. MARC VAN MEIRVENNE</a:t>
            </a:r>
            <a:endParaRPr lang="nl-BE" sz="60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BE" sz="4400" dirty="0">
                <a:solidFill>
                  <a:schemeClr val="bg1"/>
                </a:solidFill>
              </a:rPr>
              <a:t>Decaan faculteit Bio-ingenieurswetenschappen UGent</a:t>
            </a:r>
          </a:p>
        </p:txBody>
      </p:sp>
    </p:spTree>
    <p:extLst>
      <p:ext uri="{BB962C8B-B14F-4D97-AF65-F5344CB8AC3E}">
        <p14:creationId xmlns:p14="http://schemas.microsoft.com/office/powerpoint/2010/main" val="4237111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1074" y="2286000"/>
            <a:ext cx="15183366" cy="4064000"/>
          </a:xfrm>
        </p:spPr>
        <p:txBody>
          <a:bodyPr/>
          <a:lstStyle/>
          <a:p>
            <a:r>
              <a:rPr lang="nl-BE" sz="8000" b="1" dirty="0"/>
              <a:t>Hilde Crevits</a:t>
            </a:r>
            <a:endParaRPr lang="nl-BE" sz="60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nl-BE" sz="4400" dirty="0">
                <a:solidFill>
                  <a:schemeClr val="bg1"/>
                </a:solidFill>
              </a:rPr>
              <a:t>Viceminister-president en Vlaams minister van Economie, Innovatie, Werk, Sociale Economie en Landbouw</a:t>
            </a:r>
          </a:p>
        </p:txBody>
      </p:sp>
    </p:spTree>
    <p:extLst>
      <p:ext uri="{BB962C8B-B14F-4D97-AF65-F5344CB8AC3E}">
        <p14:creationId xmlns:p14="http://schemas.microsoft.com/office/powerpoint/2010/main" val="3643308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1074" y="2286000"/>
            <a:ext cx="15183366" cy="4064000"/>
          </a:xfrm>
        </p:spPr>
        <p:txBody>
          <a:bodyPr/>
          <a:lstStyle/>
          <a:p>
            <a:r>
              <a:rPr lang="nl-BE" sz="8000" b="1" dirty="0"/>
              <a:t>Prof. Geert </a:t>
            </a:r>
            <a:r>
              <a:rPr lang="nl-BE" sz="8000" b="1" dirty="0" err="1"/>
              <a:t>haesaert</a:t>
            </a:r>
            <a:endParaRPr lang="nl-BE" sz="60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BE" sz="4400" dirty="0">
                <a:solidFill>
                  <a:schemeClr val="bg1"/>
                </a:solidFill>
              </a:rPr>
              <a:t>Proefhoeve UGent-HOGENT</a:t>
            </a:r>
          </a:p>
        </p:txBody>
      </p:sp>
    </p:spTree>
    <p:extLst>
      <p:ext uri="{BB962C8B-B14F-4D97-AF65-F5344CB8AC3E}">
        <p14:creationId xmlns:p14="http://schemas.microsoft.com/office/powerpoint/2010/main" val="3350233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167334" y="7538558"/>
            <a:ext cx="1995754" cy="2131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B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075" name="Picture 2" descr="Luchtfoto_hoes vo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5" r="11342" b="21979"/>
          <a:stretch/>
        </p:blipFill>
        <p:spPr bwMode="auto">
          <a:xfrm>
            <a:off x="-2815" y="-38646"/>
            <a:ext cx="17384392" cy="979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2634407" y="263450"/>
            <a:ext cx="10035702" cy="1842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688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station </a:t>
            </a:r>
          </a:p>
          <a:p>
            <a:pPr algn="ctr"/>
            <a:r>
              <a:rPr lang="en-GB" sz="5688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Bottelare</a:t>
            </a:r>
          </a:p>
        </p:txBody>
      </p:sp>
      <p:sp>
        <p:nvSpPr>
          <p:cNvPr id="6" name="Rechthoek 5"/>
          <p:cNvSpPr/>
          <p:nvPr/>
        </p:nvSpPr>
        <p:spPr>
          <a:xfrm>
            <a:off x="-2" y="-38647"/>
            <a:ext cx="17381575" cy="256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2669910" y="338056"/>
            <a:ext cx="8866768" cy="1842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688" b="1" dirty="0" err="1">
                <a:solidFill>
                  <a:prstClr val="black"/>
                </a:solidFill>
                <a:latin typeface="Calibri" panose="020F0502020204030204"/>
              </a:rPr>
              <a:t>Proefhoeve</a:t>
            </a:r>
            <a:r>
              <a:rPr lang="en-GB" sz="5688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/>
            <a:r>
              <a:rPr lang="en-GB" sz="5688" b="1" dirty="0" err="1">
                <a:solidFill>
                  <a:prstClr val="black"/>
                </a:solidFill>
                <a:latin typeface="Calibri" panose="020F0502020204030204"/>
              </a:rPr>
              <a:t>Bottelare</a:t>
            </a:r>
            <a:endParaRPr lang="en-GB" sz="5688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11132" t="32418" r="11132" b="32419"/>
          <a:stretch/>
        </p:blipFill>
        <p:spPr>
          <a:xfrm>
            <a:off x="169712" y="1804646"/>
            <a:ext cx="3626859" cy="54402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/>
          <a:srcRect l="13041" t="29840" r="23120" b="13040"/>
          <a:stretch/>
        </p:blipFill>
        <p:spPr>
          <a:xfrm>
            <a:off x="169712" y="63759"/>
            <a:ext cx="1945697" cy="1740887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14608835" y="1602312"/>
            <a:ext cx="2764938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</a:t>
            </a:r>
          </a:p>
          <a:p>
            <a:pPr algn="ctr"/>
            <a:r>
              <a:rPr lang="en-GB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3645" y="172432"/>
            <a:ext cx="2397793" cy="132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2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6548" y="351976"/>
            <a:ext cx="11571779" cy="1869326"/>
          </a:xfrm>
        </p:spPr>
        <p:txBody>
          <a:bodyPr>
            <a:normAutofit/>
          </a:bodyPr>
          <a:lstStyle/>
          <a:p>
            <a:r>
              <a:rPr lang="nl-BE" b="1" dirty="0">
                <a:latin typeface="+mn-lt"/>
              </a:rPr>
              <a:t>Proefhoeve </a:t>
            </a:r>
            <a:r>
              <a:rPr lang="nl-BE" b="1" dirty="0" err="1">
                <a:latin typeface="+mn-lt"/>
              </a:rPr>
              <a:t>Bottelare</a:t>
            </a:r>
            <a:r>
              <a:rPr lang="nl-BE" b="1" dirty="0">
                <a:latin typeface="+mn-lt"/>
              </a:rPr>
              <a:t>: </a:t>
            </a:r>
            <a:br>
              <a:rPr lang="nl-BE" b="1" dirty="0">
                <a:latin typeface="+mn-lt"/>
              </a:rPr>
            </a:br>
            <a:r>
              <a:rPr lang="nl-BE" b="1" dirty="0">
                <a:latin typeface="+mn-lt"/>
              </a:rPr>
              <a:t>     een huis met vele kamers 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6568" y="2221301"/>
            <a:ext cx="14951149" cy="7366134"/>
          </a:xfrm>
        </p:spPr>
        <p:txBody>
          <a:bodyPr>
            <a:normAutofit fontScale="92500" lnSpcReduction="20000"/>
          </a:bodyPr>
          <a:lstStyle/>
          <a:p>
            <a:r>
              <a:rPr lang="en-US" sz="3413" b="1" dirty="0"/>
              <a:t>Onderwijs</a:t>
            </a:r>
          </a:p>
          <a:p>
            <a:pPr lvl="1"/>
            <a:r>
              <a:rPr lang="en-US" sz="2986" dirty="0"/>
              <a:t>UGent: Bio-</a:t>
            </a:r>
            <a:r>
              <a:rPr lang="en-US" sz="2986" dirty="0" err="1"/>
              <a:t>ingenieurs</a:t>
            </a:r>
            <a:r>
              <a:rPr lang="en-US" sz="2986" dirty="0"/>
              <a:t> </a:t>
            </a:r>
            <a:r>
              <a:rPr lang="en-US" sz="2986" dirty="0" err="1"/>
              <a:t>en</a:t>
            </a:r>
            <a:r>
              <a:rPr lang="en-US" sz="2986" dirty="0"/>
              <a:t> master </a:t>
            </a:r>
            <a:r>
              <a:rPr lang="en-US" sz="2986" dirty="0" err="1"/>
              <a:t>biowetenschappen</a:t>
            </a:r>
            <a:r>
              <a:rPr lang="en-US" sz="2986" dirty="0"/>
              <a:t> (</a:t>
            </a:r>
            <a:r>
              <a:rPr lang="en-US" sz="2986" dirty="0" err="1"/>
              <a:t>ind.</a:t>
            </a:r>
            <a:r>
              <a:rPr lang="en-US" sz="2986" dirty="0"/>
              <a:t> </a:t>
            </a:r>
            <a:r>
              <a:rPr lang="en-US" sz="2986" dirty="0" err="1"/>
              <a:t>Ing</a:t>
            </a:r>
            <a:r>
              <a:rPr lang="en-US" sz="2986" dirty="0"/>
              <a:t>)</a:t>
            </a:r>
          </a:p>
          <a:p>
            <a:pPr lvl="1"/>
            <a:r>
              <a:rPr lang="en-US" sz="2986" dirty="0" err="1"/>
              <a:t>HoGent</a:t>
            </a:r>
            <a:r>
              <a:rPr lang="en-US" sz="2986" dirty="0"/>
              <a:t>: </a:t>
            </a:r>
            <a:r>
              <a:rPr lang="en-US" sz="2986" dirty="0" err="1"/>
              <a:t>Professionele</a:t>
            </a:r>
            <a:r>
              <a:rPr lang="en-US" sz="2986" dirty="0"/>
              <a:t> Bachelor in Agro- and </a:t>
            </a:r>
            <a:r>
              <a:rPr lang="en-US" sz="2986" dirty="0" err="1"/>
              <a:t>Biotechnologie</a:t>
            </a:r>
            <a:endParaRPr lang="nl-BE" sz="2986" b="1" dirty="0"/>
          </a:p>
          <a:p>
            <a:r>
              <a:rPr lang="nl-BE" sz="3413" b="1" dirty="0"/>
              <a:t>Onderzoek/dienstverlening:</a:t>
            </a:r>
            <a:r>
              <a:rPr lang="nl-BE" sz="3413" dirty="0"/>
              <a:t> </a:t>
            </a:r>
          </a:p>
          <a:p>
            <a:pPr lvl="1"/>
            <a:r>
              <a:rPr lang="nl-BE" sz="2986" dirty="0"/>
              <a:t>VLAIO – FOD – EU – PWO-Landbouwcentra en demoprojecten – bilateraal </a:t>
            </a:r>
          </a:p>
          <a:p>
            <a:pPr marL="650184" lvl="1" indent="0">
              <a:buNone/>
            </a:pPr>
            <a:r>
              <a:rPr lang="nl-BE" sz="2986" dirty="0"/>
              <a:t>      met bedrijven - …</a:t>
            </a:r>
          </a:p>
          <a:p>
            <a:pPr lvl="1"/>
            <a:r>
              <a:rPr lang="nl-BE" sz="2986" dirty="0"/>
              <a:t>Fundamenteel en praktijkonderzoek: </a:t>
            </a:r>
            <a:r>
              <a:rPr lang="nl-BE" sz="2986" b="1" dirty="0" err="1"/>
              <a:t>from</a:t>
            </a:r>
            <a:r>
              <a:rPr lang="nl-BE" sz="2986" b="1" dirty="0"/>
              <a:t> lab </a:t>
            </a:r>
            <a:r>
              <a:rPr lang="nl-BE" sz="2986" b="1" dirty="0" err="1"/>
              <a:t>to</a:t>
            </a:r>
            <a:r>
              <a:rPr lang="nl-BE" sz="2986" b="1" dirty="0"/>
              <a:t> field</a:t>
            </a:r>
            <a:r>
              <a:rPr lang="nl-BE" sz="2986" dirty="0"/>
              <a:t> </a:t>
            </a:r>
          </a:p>
          <a:p>
            <a:pPr lvl="1"/>
            <a:r>
              <a:rPr lang="nl-BE" sz="2986" dirty="0" err="1"/>
              <a:t>Core</a:t>
            </a:r>
            <a:r>
              <a:rPr lang="nl-BE" sz="2986" dirty="0"/>
              <a:t> business: duurzaamheid - klimaatsverandering</a:t>
            </a:r>
          </a:p>
          <a:p>
            <a:pPr lvl="2"/>
            <a:r>
              <a:rPr lang="nl-BE" sz="2560" dirty="0"/>
              <a:t>Teeltsystemen</a:t>
            </a:r>
          </a:p>
          <a:p>
            <a:pPr lvl="2"/>
            <a:r>
              <a:rPr lang="nl-BE" sz="2560" dirty="0"/>
              <a:t>Gewasbescherming</a:t>
            </a:r>
          </a:p>
          <a:p>
            <a:pPr lvl="2"/>
            <a:r>
              <a:rPr lang="nl-BE" sz="2560" dirty="0"/>
              <a:t>Planten genetica en –veredeling</a:t>
            </a:r>
          </a:p>
          <a:p>
            <a:pPr lvl="2"/>
            <a:r>
              <a:rPr lang="nl-BE" sz="2560" dirty="0"/>
              <a:t>Precisie landbouw</a:t>
            </a:r>
          </a:p>
          <a:p>
            <a:pPr lvl="2"/>
            <a:r>
              <a:rPr lang="nl-BE" sz="2560" dirty="0" err="1"/>
              <a:t>Biostimulanten</a:t>
            </a:r>
            <a:endParaRPr lang="nl-BE" sz="2560" dirty="0"/>
          </a:p>
          <a:p>
            <a:pPr lvl="2"/>
            <a:r>
              <a:rPr lang="nl-BE" sz="2560" dirty="0"/>
              <a:t>Groenvoeder conservering</a:t>
            </a:r>
            <a:endParaRPr lang="en-US" b="1" dirty="0"/>
          </a:p>
          <a:p>
            <a:pPr marL="0" indent="0">
              <a:buNone/>
            </a:pPr>
            <a:r>
              <a:rPr lang="en-US" sz="3413" b="1" dirty="0"/>
              <a:t>       </a:t>
            </a:r>
            <a:r>
              <a:rPr lang="en-US" sz="3413" b="1" dirty="0" err="1"/>
              <a:t>Internationaal</a:t>
            </a:r>
            <a:r>
              <a:rPr lang="en-US" sz="3413" b="1" dirty="0"/>
              <a:t> </a:t>
            </a:r>
            <a:r>
              <a:rPr lang="en-US" sz="3413" b="1" dirty="0" err="1"/>
              <a:t>en</a:t>
            </a:r>
            <a:r>
              <a:rPr lang="en-US" sz="3413" b="1" dirty="0"/>
              <a:t> </a:t>
            </a:r>
            <a:r>
              <a:rPr lang="en-US" sz="3413" b="1" dirty="0" err="1"/>
              <a:t>nationaal</a:t>
            </a:r>
            <a:r>
              <a:rPr lang="en-US" sz="3413" b="1" dirty="0"/>
              <a:t> </a:t>
            </a:r>
            <a:r>
              <a:rPr lang="en-US" sz="3413" b="1" dirty="0" err="1"/>
              <a:t>actief</a:t>
            </a:r>
            <a:endParaRPr lang="en-US" sz="3413" b="1" dirty="0"/>
          </a:p>
          <a:p>
            <a:pPr marL="0" indent="0">
              <a:buNone/>
            </a:pPr>
            <a:r>
              <a:rPr lang="en-US" sz="3413" b="1" dirty="0"/>
              <a:t>        </a:t>
            </a:r>
            <a:r>
              <a:rPr lang="en-US" sz="3413" b="1" dirty="0" err="1"/>
              <a:t>Interactie</a:t>
            </a:r>
            <a:r>
              <a:rPr lang="en-US" sz="3413" b="1" dirty="0"/>
              <a:t> met </a:t>
            </a:r>
            <a:r>
              <a:rPr lang="en-US" sz="3413" b="1" dirty="0" err="1"/>
              <a:t>andere</a:t>
            </a:r>
            <a:r>
              <a:rPr lang="en-US" sz="3413" b="1" dirty="0"/>
              <a:t> UGent/ </a:t>
            </a:r>
            <a:r>
              <a:rPr lang="en-US" sz="3413" b="1" dirty="0" err="1"/>
              <a:t>HoGent</a:t>
            </a:r>
            <a:r>
              <a:rPr lang="en-US" sz="3413" b="1" dirty="0"/>
              <a:t> labs </a:t>
            </a:r>
            <a:r>
              <a:rPr lang="en-US" sz="3413" b="1" dirty="0" err="1"/>
              <a:t>en</a:t>
            </a:r>
            <a:r>
              <a:rPr lang="en-US" sz="3413" b="1" dirty="0"/>
              <a:t> </a:t>
            </a:r>
            <a:r>
              <a:rPr lang="en-US" sz="3413" b="1" dirty="0" err="1"/>
              <a:t>instituten</a:t>
            </a:r>
            <a:r>
              <a:rPr lang="en-US" sz="3413" dirty="0"/>
              <a:t>:  </a:t>
            </a:r>
          </a:p>
          <a:p>
            <a:pPr marL="0" indent="0">
              <a:buNone/>
            </a:pPr>
            <a:r>
              <a:rPr lang="en-US" sz="3413" dirty="0"/>
              <a:t>	</a:t>
            </a:r>
            <a:r>
              <a:rPr lang="en-US" sz="2986" dirty="0"/>
              <a:t>ILVO, </a:t>
            </a:r>
            <a:r>
              <a:rPr lang="en-US" sz="2986" dirty="0" err="1"/>
              <a:t>Inagro</a:t>
            </a:r>
            <a:r>
              <a:rPr lang="en-US" sz="2986" dirty="0"/>
              <a:t>, </a:t>
            </a:r>
            <a:r>
              <a:rPr lang="en-US" sz="2986" dirty="0" err="1"/>
              <a:t>Mytox</a:t>
            </a:r>
            <a:r>
              <a:rPr lang="en-US" sz="2986" dirty="0"/>
              <a:t>,  BDB, ...</a:t>
            </a:r>
          </a:p>
          <a:p>
            <a:endParaRPr lang="nl-BE" sz="3413" dirty="0"/>
          </a:p>
          <a:p>
            <a:pPr lvl="1"/>
            <a:endParaRPr lang="nl-BE" sz="2986" dirty="0"/>
          </a:p>
          <a:p>
            <a:endParaRPr lang="nl-BE" sz="3413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/>
          <a:srcRect t="18592"/>
          <a:stretch/>
        </p:blipFill>
        <p:spPr>
          <a:xfrm>
            <a:off x="13931792" y="1599836"/>
            <a:ext cx="3122032" cy="197840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1998" y="7165441"/>
            <a:ext cx="3161827" cy="180839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1998" y="4191835"/>
            <a:ext cx="3161827" cy="199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jl-rechts 5"/>
          <p:cNvSpPr/>
          <p:nvPr/>
        </p:nvSpPr>
        <p:spPr>
          <a:xfrm>
            <a:off x="630534" y="7619057"/>
            <a:ext cx="512026" cy="4096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Pijl-rechts 7"/>
          <p:cNvSpPr/>
          <p:nvPr/>
        </p:nvSpPr>
        <p:spPr>
          <a:xfrm>
            <a:off x="630534" y="8206137"/>
            <a:ext cx="512026" cy="4096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4663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 descr="P8199170"/>
          <p:cNvPicPr>
            <a:picLocks noChangeAspect="1" noChangeArrowheads="1"/>
          </p:cNvPicPr>
          <p:nvPr/>
        </p:nvPicPr>
        <p:blipFill>
          <a:blip r:embed="rId3" cstate="print"/>
          <a:srcRect t="3421" r="5214" b="12465"/>
          <a:stretch>
            <a:fillRect/>
          </a:stretch>
        </p:blipFill>
        <p:spPr bwMode="auto">
          <a:xfrm>
            <a:off x="7204023" y="3067681"/>
            <a:ext cx="2483420" cy="311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757" y="-16242"/>
            <a:ext cx="4241092" cy="3192129"/>
          </a:xfrm>
          <a:prstGeom prst="rect">
            <a:avLst/>
          </a:prstGeom>
        </p:spPr>
      </p:pic>
      <p:pic>
        <p:nvPicPr>
          <p:cNvPr id="5" name="Picture 13" descr="DSC_05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" t="1740" r="2794" b="2808"/>
          <a:stretch>
            <a:fillRect/>
          </a:stretch>
        </p:blipFill>
        <p:spPr bwMode="auto">
          <a:xfrm>
            <a:off x="9386173" y="3175886"/>
            <a:ext cx="3936595" cy="315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0008" y="-42700"/>
            <a:ext cx="3988666" cy="2365429"/>
          </a:xfrm>
          <a:prstGeom prst="rect">
            <a:avLst/>
          </a:prstGeom>
        </p:spPr>
      </p:pic>
      <p:pic>
        <p:nvPicPr>
          <p:cNvPr id="9" name="Afbeelding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" r="18792"/>
          <a:stretch/>
        </p:blipFill>
        <p:spPr bwMode="auto">
          <a:xfrm>
            <a:off x="3653602" y="3131753"/>
            <a:ext cx="3686585" cy="35242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95" y="39110"/>
            <a:ext cx="2403584" cy="317127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r="18565"/>
          <a:stretch>
            <a:fillRect/>
          </a:stretch>
        </p:blipFill>
        <p:spPr bwMode="auto">
          <a:xfrm>
            <a:off x="10298278" y="-39526"/>
            <a:ext cx="3024490" cy="317127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106" y="6185535"/>
            <a:ext cx="2110103" cy="351397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SC0161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t="25044" b="19514"/>
          <a:stretch/>
        </p:blipFill>
        <p:spPr bwMode="auto">
          <a:xfrm>
            <a:off x="15845" y="2851101"/>
            <a:ext cx="3606066" cy="233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6" t="6413"/>
          <a:stretch/>
        </p:blipFill>
        <p:spPr bwMode="auto">
          <a:xfrm>
            <a:off x="31690" y="-16243"/>
            <a:ext cx="3606066" cy="286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13"/>
          <a:srcRect t="17595"/>
          <a:stretch/>
        </p:blipFill>
        <p:spPr>
          <a:xfrm>
            <a:off x="-1" y="5090602"/>
            <a:ext cx="3637757" cy="2684197"/>
          </a:xfrm>
          <a:prstGeom prst="rect">
            <a:avLst/>
          </a:prstGeom>
        </p:spPr>
      </p:pic>
      <p:pic>
        <p:nvPicPr>
          <p:cNvPr id="19" name="Picture 5" descr="DSC0512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8"/>
          <a:stretch/>
        </p:blipFill>
        <p:spPr bwMode="auto">
          <a:xfrm>
            <a:off x="13350008" y="2308595"/>
            <a:ext cx="4066002" cy="2656476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37756" y="6655963"/>
            <a:ext cx="4089995" cy="3033550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16"/>
          <a:srcRect l="12006"/>
          <a:stretch/>
        </p:blipFill>
        <p:spPr>
          <a:xfrm>
            <a:off x="13333976" y="4950762"/>
            <a:ext cx="4092517" cy="3100597"/>
          </a:xfrm>
          <a:prstGeom prst="rect">
            <a:avLst/>
          </a:prstGeom>
        </p:spPr>
      </p:pic>
      <p:pic>
        <p:nvPicPr>
          <p:cNvPr id="22" name="Afbeelding 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" t="14340" r="23088" b="19538"/>
          <a:stretch/>
        </p:blipFill>
        <p:spPr bwMode="auto">
          <a:xfrm>
            <a:off x="9349923" y="6324160"/>
            <a:ext cx="4000086" cy="34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kstvak 22"/>
          <p:cNvSpPr txBox="1"/>
          <p:nvPr/>
        </p:nvSpPr>
        <p:spPr>
          <a:xfrm>
            <a:off x="4850383" y="3156148"/>
            <a:ext cx="8499626" cy="4862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itel 1"/>
          <p:cNvSpPr>
            <a:spLocks noGrp="1"/>
          </p:cNvSpPr>
          <p:nvPr>
            <p:ph type="title"/>
          </p:nvPr>
        </p:nvSpPr>
        <p:spPr>
          <a:xfrm>
            <a:off x="5207855" y="3519541"/>
            <a:ext cx="10368124" cy="1032650"/>
          </a:xfrm>
          <a:noFill/>
        </p:spPr>
        <p:txBody>
          <a:bodyPr/>
          <a:lstStyle/>
          <a:p>
            <a:r>
              <a:rPr lang="nl-BE" dirty="0">
                <a:latin typeface="+mn-lt"/>
              </a:rPr>
              <a:t>Project voorbeelden</a:t>
            </a:r>
          </a:p>
        </p:txBody>
      </p:sp>
      <p:pic>
        <p:nvPicPr>
          <p:cNvPr id="28" name="Tijdelijke aanduiding voor inhoud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975" y="7456569"/>
            <a:ext cx="4139976" cy="2438082"/>
          </a:xfrm>
          <a:prstGeom prst="rect">
            <a:avLst/>
          </a:prstGeom>
        </p:spPr>
      </p:pic>
      <p:pic>
        <p:nvPicPr>
          <p:cNvPr id="30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" y="7263175"/>
            <a:ext cx="3719146" cy="2470761"/>
          </a:xfrm>
        </p:spPr>
      </p:pic>
    </p:spTree>
    <p:extLst>
      <p:ext uri="{BB962C8B-B14F-4D97-AF65-F5344CB8AC3E}">
        <p14:creationId xmlns:p14="http://schemas.microsoft.com/office/powerpoint/2010/main" val="2377711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DSC03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4" y="2819838"/>
            <a:ext cx="3840454" cy="287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11325" y="4524485"/>
            <a:ext cx="1844491" cy="4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en-US" b="1" dirty="0">
                <a:solidFill>
                  <a:srgbClr val="FF0000"/>
                </a:solidFill>
                <a:latin typeface="Calibri" panose="020F0502020204030204"/>
              </a:rPr>
              <a:t>Humuszuur</a:t>
            </a:r>
            <a:endParaRPr lang="nl-NL" altLang="en-US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455815" y="4634863"/>
            <a:ext cx="1844493" cy="4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en-US" b="1" dirty="0">
                <a:solidFill>
                  <a:srgbClr val="FF0000"/>
                </a:solidFill>
                <a:latin typeface="Calibri" panose="020F0502020204030204"/>
              </a:rPr>
              <a:t>Controle</a:t>
            </a:r>
            <a:endParaRPr lang="nl-NL" altLang="en-US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grpSp>
        <p:nvGrpSpPr>
          <p:cNvPr id="16394" name="Group 10"/>
          <p:cNvGrpSpPr>
            <a:grpSpLocks/>
          </p:cNvGrpSpPr>
          <p:nvPr/>
        </p:nvGrpSpPr>
        <p:grpSpPr bwMode="auto">
          <a:xfrm>
            <a:off x="459855" y="6425055"/>
            <a:ext cx="4567687" cy="3328248"/>
            <a:chOff x="2245" y="0"/>
            <a:chExt cx="2873" cy="4320"/>
          </a:xfrm>
        </p:grpSpPr>
        <p:pic>
          <p:nvPicPr>
            <p:cNvPr id="16395" name="Picture 11" descr="DSC_0103 copi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0"/>
              <a:ext cx="2873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6" name="Text Box 12"/>
            <p:cNvSpPr txBox="1">
              <a:spLocks noChangeArrowheads="1"/>
            </p:cNvSpPr>
            <p:nvPr/>
          </p:nvSpPr>
          <p:spPr bwMode="auto">
            <a:xfrm>
              <a:off x="2517" y="119"/>
              <a:ext cx="701" cy="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nl-BE" altLang="en-US" sz="1707">
                  <a:solidFill>
                    <a:prstClr val="black"/>
                  </a:solidFill>
                  <a:latin typeface="Calibri" panose="020F0502020204030204"/>
                </a:rPr>
                <a:t>Controle</a:t>
              </a:r>
              <a:endParaRPr lang="nl-NL" altLang="en-US" sz="1707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397" name="Text Box 13"/>
            <p:cNvSpPr txBox="1">
              <a:spLocks noChangeArrowheads="1"/>
            </p:cNvSpPr>
            <p:nvPr/>
          </p:nvSpPr>
          <p:spPr bwMode="auto">
            <a:xfrm>
              <a:off x="3242" y="119"/>
              <a:ext cx="819" cy="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nl-BE" altLang="en-US" sz="1707">
                  <a:solidFill>
                    <a:prstClr val="black"/>
                  </a:solidFill>
                  <a:latin typeface="Calibri" panose="020F0502020204030204"/>
                </a:rPr>
                <a:t>Humifirst</a:t>
              </a:r>
            </a:p>
            <a:p>
              <a:r>
                <a:rPr lang="nl-BE" altLang="en-US" sz="1707">
                  <a:solidFill>
                    <a:prstClr val="black"/>
                  </a:solidFill>
                  <a:latin typeface="Calibri" panose="020F0502020204030204"/>
                </a:rPr>
                <a:t>0.5l/100kg</a:t>
              </a:r>
              <a:endParaRPr lang="nl-NL" altLang="en-US" sz="1707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398" name="Text Box 14"/>
            <p:cNvSpPr txBox="1">
              <a:spLocks noChangeArrowheads="1"/>
            </p:cNvSpPr>
            <p:nvPr/>
          </p:nvSpPr>
          <p:spPr bwMode="auto">
            <a:xfrm>
              <a:off x="3969" y="119"/>
              <a:ext cx="724" cy="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nl-BE" altLang="en-US" sz="1707" dirty="0" err="1">
                  <a:solidFill>
                    <a:prstClr val="black"/>
                  </a:solidFill>
                  <a:latin typeface="Calibri" panose="020F0502020204030204"/>
                </a:rPr>
                <a:t>Humifirst</a:t>
              </a:r>
              <a:endParaRPr lang="nl-BE" altLang="en-US" sz="1707" dirty="0">
                <a:solidFill>
                  <a:prstClr val="black"/>
                </a:solidFill>
                <a:latin typeface="Calibri" panose="020F0502020204030204"/>
              </a:endParaRPr>
            </a:p>
            <a:p>
              <a:r>
                <a:rPr lang="nl-BE" altLang="en-US" sz="1707" dirty="0">
                  <a:solidFill>
                    <a:prstClr val="black"/>
                  </a:solidFill>
                  <a:latin typeface="Calibri" panose="020F0502020204030204"/>
                </a:rPr>
                <a:t>1l/100kg</a:t>
              </a:r>
              <a:endParaRPr lang="nl-NL" altLang="en-US" sz="1707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172" y="617189"/>
            <a:ext cx="17470626" cy="1885130"/>
          </a:xfrm>
        </p:spPr>
        <p:txBody>
          <a:bodyPr>
            <a:normAutofit fontScale="90000"/>
          </a:bodyPr>
          <a:lstStyle/>
          <a:p>
            <a:r>
              <a:rPr lang="nl-BE" altLang="en-US" b="1" dirty="0"/>
              <a:t>Duurzame intensifiëring: ontwikkeling van </a:t>
            </a:r>
            <a:r>
              <a:rPr lang="nl-BE" altLang="en-US" b="1" dirty="0" err="1"/>
              <a:t>biostimulanten</a:t>
            </a:r>
            <a:r>
              <a:rPr lang="nl-BE" altLang="en-US" b="1" dirty="0"/>
              <a:t> voor betere wortelgroei en nutriëntenopname</a:t>
            </a:r>
            <a:br>
              <a:rPr lang="nl-BE" altLang="en-US" b="1" dirty="0"/>
            </a:br>
            <a:endParaRPr lang="en-US" b="1" dirty="0"/>
          </a:p>
        </p:txBody>
      </p:sp>
      <p:graphicFrame>
        <p:nvGraphicFramePr>
          <p:cNvPr id="15" name="Object 7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8976552" y="2150236"/>
          <a:ext cx="6853060" cy="3810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Grafiek" r:id="rId5" imgW="5019675" imgH="2790825" progId="Excel.Chart.8">
                  <p:embed/>
                </p:oleObj>
              </mc:Choice>
              <mc:Fallback>
                <p:oleObj name="Grafiek" r:id="rId5" imgW="5019675" imgH="2790825" progId="Excel.Chart.8">
                  <p:embed/>
                  <p:pic>
                    <p:nvPicPr>
                      <p:cNvPr id="15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6552" y="2150236"/>
                        <a:ext cx="6853060" cy="38109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2" descr="DSC02000"/>
          <p:cNvPicPr>
            <a:picLocks noGrp="1" noChangeAspect="1" noChangeArrowheads="1"/>
          </p:cNvPicPr>
          <p:nvPr>
            <p:ph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31843" y="7071217"/>
            <a:ext cx="3576115" cy="268208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2" descr="aardappel_2aug_bewerk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183" y="7027308"/>
            <a:ext cx="3634660" cy="272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SC_00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957" y="7062105"/>
            <a:ext cx="4093256" cy="27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t1.gstatic.com/images?q=tbn:ANd9GcRnrr2ksShdGxdN07ZaUOounSqsae9btc1Kx7onvG18TLVY2nDlB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307" y="2251022"/>
            <a:ext cx="2504238" cy="30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5544307" y="5542462"/>
            <a:ext cx="2193164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Minirhizotrons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7166383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UGent BW">
      <a:dk1>
        <a:sysClr val="windowText" lastClr="000000"/>
      </a:dk1>
      <a:lt1>
        <a:sysClr val="window" lastClr="FFFFFF"/>
      </a:lt1>
      <a:dk2>
        <a:srgbClr val="1E64C8"/>
      </a:dk2>
      <a:lt2>
        <a:srgbClr val="E9F0FA"/>
      </a:lt2>
      <a:accent1>
        <a:srgbClr val="27ABAD"/>
      </a:accent1>
      <a:accent2>
        <a:srgbClr val="3DB3B5"/>
      </a:accent2>
      <a:accent3>
        <a:srgbClr val="52BCBD"/>
      </a:accent3>
      <a:accent4>
        <a:srgbClr val="68C4C6"/>
      </a:accent4>
      <a:accent5>
        <a:srgbClr val="7DCDCE"/>
      </a:accent5>
      <a:accent6>
        <a:srgbClr val="93D5D6"/>
      </a:accent6>
      <a:hlink>
        <a:srgbClr val="1E64C8"/>
      </a:hlink>
      <a:folHlink>
        <a:srgbClr val="1E64C8"/>
      </a:folHlink>
    </a:clrScheme>
    <a:fontScheme name="Universiteit G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0">
          <a:solidFill>
            <a:srgbClr val="1E64C8"/>
          </a:solidFill>
        </a:ln>
      </a:spPr>
      <a:bodyPr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rgbClr val="1E64C8"/>
          </a:solidFill>
          <a:headEnd type="none"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342900" indent="-342900" algn="l">
          <a:lnSpc>
            <a:spcPct val="120000"/>
          </a:lnSpc>
          <a:buFont typeface="Arial" panose="020B0604020202020204" pitchFamily="34" charset="0"/>
          <a:buChar char="‒"/>
          <a:defRPr sz="25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_UGent_EN_BW.potx" id="{7D3D94DE-C0A2-4DC8-AF5F-759590993643}" vid="{7BE85386-59DE-4F6B-8B6A-39593429BCEA}"/>
    </a:ext>
  </a:extLst>
</a:theme>
</file>

<file path=ppt/theme/theme2.xml><?xml version="1.0" encoding="utf-8"?>
<a:theme xmlns:a="http://schemas.openxmlformats.org/drawingml/2006/main" name="Standaardontwerp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PowerPoint_UGent_EN_BW</Template>
  <TotalTime>1812</TotalTime>
  <Words>1358</Words>
  <Application>Microsoft Office PowerPoint</Application>
  <PresentationFormat>Aangepast</PresentationFormat>
  <Paragraphs>353</Paragraphs>
  <Slides>27</Slides>
  <Notes>6</Notes>
  <HiddenSlides>0</HiddenSlides>
  <MMClips>1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3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Lato Light</vt:lpstr>
      <vt:lpstr>Times New Roman</vt:lpstr>
      <vt:lpstr>Kantoorthema</vt:lpstr>
      <vt:lpstr>Standaardontwerp</vt:lpstr>
      <vt:lpstr>1_Kantoorthema</vt:lpstr>
      <vt:lpstr>Grafiek</vt:lpstr>
      <vt:lpstr>PowerPoint-presentatie</vt:lpstr>
      <vt:lpstr>PowerPoint-presentatie</vt:lpstr>
      <vt:lpstr>Prof. MARC VAN MEIRVENNE</vt:lpstr>
      <vt:lpstr>Hilde Crevits</vt:lpstr>
      <vt:lpstr>Prof. Geert haesaert</vt:lpstr>
      <vt:lpstr>PowerPoint-presentatie</vt:lpstr>
      <vt:lpstr>Proefhoeve Bottelare:       een huis met vele kamers …</vt:lpstr>
      <vt:lpstr>Project voorbeelden</vt:lpstr>
      <vt:lpstr>Duurzame intensifiëring: ontwikkeling van biostimulanten voor betere wortelgroei en nutriëntenopname </vt:lpstr>
      <vt:lpstr>Geïntegreerde ziektebestrijding: predictie  van plantenziekten</vt:lpstr>
      <vt:lpstr>Een groen vaccin voor beheersing van de aardappelplaag</vt:lpstr>
      <vt:lpstr>CROPDIVA: Climate Resilient Orphan croPs for increased DIVersity in Agriculture </vt:lpstr>
      <vt:lpstr>PowerPoint-presentatie</vt:lpstr>
      <vt:lpstr>Geert Haesaert  Full professor   Plants and crops  E geert.haesaert@ugent.be T +32 9 243.24.78 M +32 475.29.44.77  www.ugent.be </vt:lpstr>
      <vt:lpstr>Multifunctional agricultural robotics for significant  agronomy and environmental benefits</vt:lpstr>
      <vt:lpstr>Context – precision agriculture</vt:lpstr>
      <vt:lpstr>Context - robotics</vt:lpstr>
      <vt:lpstr>UGEnt solution</vt:lpstr>
      <vt:lpstr>Integration of technologies</vt:lpstr>
      <vt:lpstr>Innovative multi-sensor platforms</vt:lpstr>
      <vt:lpstr>Cost-benefit analysis of site specific n fertilization</vt:lpstr>
      <vt:lpstr>Environmental Analyses of N fertilisation</vt:lpstr>
      <vt:lpstr>Economic and environmental benefits for Site specific manure application</vt:lpstr>
      <vt:lpstr>cost-benefits analysis for Site specific potato seeding</vt:lpstr>
      <vt:lpstr>conclusions</vt:lpstr>
      <vt:lpstr>Odysseus project overview</vt:lpstr>
      <vt:lpstr>Abdul M. Mouazen Full professor of Site Specific Soil and Crop management  Department of soil Environement  E abdul.mouazen@ugent.be T +32 9 264 6037 M +32 484 7707 23  www.ugent.be </vt:lpstr>
    </vt:vector>
  </TitlesOfParts>
  <Manager/>
  <Company>Ghent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Elyze VB</dc:creator>
  <cp:keywords/>
  <dc:description/>
  <cp:lastModifiedBy>Sylvie Peeters</cp:lastModifiedBy>
  <cp:revision>57</cp:revision>
  <dcterms:created xsi:type="dcterms:W3CDTF">2021-03-08T15:46:47Z</dcterms:created>
  <dcterms:modified xsi:type="dcterms:W3CDTF">2021-09-08T07:12:56Z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censed to">
    <vt:lpwstr>Ghent University</vt:lpwstr>
  </property>
  <property fmtid="{D5CDD505-2E9C-101B-9397-08002B2CF9AE}" pid="3" name="Version">
    <vt:lpwstr>1.1</vt:lpwstr>
  </property>
  <property fmtid="{D5CDD505-2E9C-101B-9397-08002B2CF9AE}" pid="4" name="Date">
    <vt:filetime>2019-05-23T22:00:00Z</vt:filetime>
  </property>
  <property fmtid="{D5CDD505-2E9C-101B-9397-08002B2CF9AE}" pid="5" name="Build">
    <vt:i4>20</vt:i4>
  </property>
</Properties>
</file>